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60" r:id="rId2"/>
    <p:sldId id="261" r:id="rId3"/>
    <p:sldId id="271" r:id="rId4"/>
    <p:sldId id="263" r:id="rId5"/>
    <p:sldId id="265" r:id="rId6"/>
    <p:sldId id="267" r:id="rId7"/>
    <p:sldId id="269" r:id="rId8"/>
    <p:sldId id="270"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1BECA57-6D87-475F-B73F-9E8F341E9040}">
          <p14:sldIdLst>
            <p14:sldId id="260"/>
          </p14:sldIdLst>
        </p14:section>
        <p14:section name="アウトライン&amp;サマリ" id="{81C7E727-49FA-41D1-B3F7-BCBA1F0E4769}">
          <p14:sldIdLst>
            <p14:sldId id="261"/>
            <p14:sldId id="271"/>
          </p14:sldIdLst>
        </p14:section>
        <p14:section name="Google AI Studio" id="{1441015C-6E4D-49F6-B973-588E7C703DFC}">
          <p14:sldIdLst>
            <p14:sldId id="263"/>
            <p14:sldId id="265"/>
          </p14:sldIdLst>
        </p14:section>
        <p14:section name="フォルダ管理機能の導入方法" id="{CA2CE6BE-1FC3-4B30-B7DF-B754CA6C69C5}">
          <p14:sldIdLst>
            <p14:sldId id="267"/>
            <p14:sldId id="269"/>
          </p14:sldIdLst>
        </p14:section>
        <p14:section name="Appendix" id="{B0B48EB4-E8A8-4C52-A437-8F8C79BFB67C}">
          <p14:sldIdLst>
            <p14:sldId id="270"/>
          </p14:sldIdLst>
        </p14:section>
      </p14:sectionLst>
    </p:ext>
    <p:ext uri="{EFAFB233-063F-42B5-8137-9DF3F51BA10A}">
      <p15:sldGuideLst xmlns:p15="http://schemas.microsoft.com/office/powerpoint/2012/main">
        <p15:guide id="3" pos="5692" userDrawn="1">
          <p15:clr>
            <a:srgbClr val="A4A3A4"/>
          </p15:clr>
        </p15:guide>
        <p15:guide id="5" pos="2880" userDrawn="1">
          <p15:clr>
            <a:srgbClr val="A4A3A4"/>
          </p15:clr>
        </p15:guide>
        <p15:guide id="6" orient="horz" pos="1026" userDrawn="1">
          <p15:clr>
            <a:srgbClr val="A4A3A4"/>
          </p15:clr>
        </p15:guide>
        <p15:guide id="7" orient="horz" pos="3974" userDrawn="1">
          <p15:clr>
            <a:srgbClr val="A4A3A4"/>
          </p15:clr>
        </p15:guide>
        <p15:guide id="8" pos="68" userDrawn="1">
          <p15:clr>
            <a:srgbClr val="A4A3A4"/>
          </p15:clr>
        </p15:guide>
        <p15:guide id="10" pos="3515" userDrawn="1">
          <p15:clr>
            <a:srgbClr val="A4A3A4"/>
          </p15:clr>
        </p15:guide>
        <p15:guide id="11" orient="horz" pos="3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6" autoAdjust="0"/>
    <p:restoredTop sz="94601" autoAdjust="0"/>
  </p:normalViewPr>
  <p:slideViewPr>
    <p:cSldViewPr snapToGrid="0">
      <p:cViewPr varScale="1">
        <p:scale>
          <a:sx n="109" d="100"/>
          <a:sy n="109" d="100"/>
        </p:scale>
        <p:origin x="294" y="102"/>
      </p:cViewPr>
      <p:guideLst>
        <p:guide pos="5692"/>
        <p:guide pos="2880"/>
        <p:guide orient="horz" pos="1026"/>
        <p:guide orient="horz" pos="3974"/>
        <p:guide pos="68"/>
        <p:guide pos="3515"/>
        <p:guide orient="horz" pos="3680"/>
      </p:guideLst>
    </p:cSldViewPr>
  </p:slideViewPr>
  <p:outlineViewPr>
    <p:cViewPr>
      <p:scale>
        <a:sx n="33" d="100"/>
        <a:sy n="33" d="100"/>
      </p:scale>
      <p:origin x="0" y="-383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DAB91-3580-4B05-ABDF-DB52A9049C39}" type="datetimeFigureOut">
              <a:rPr kumimoji="1" lang="ja-JP" altLang="en-US" smtClean="0"/>
              <a:t>2026/1/23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7DEF8-C347-400D-B1B3-A6A54D61BE79}" type="slidenum">
              <a:rPr kumimoji="1" lang="ja-JP" altLang="en-US" smtClean="0"/>
              <a:t>‹#›</a:t>
            </a:fld>
            <a:endParaRPr kumimoji="1" lang="ja-JP" altLang="en-US"/>
          </a:p>
        </p:txBody>
      </p:sp>
    </p:spTree>
    <p:extLst>
      <p:ext uri="{BB962C8B-B14F-4D97-AF65-F5344CB8AC3E}">
        <p14:creationId xmlns:p14="http://schemas.microsoft.com/office/powerpoint/2010/main" val="3791528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93034"/>
            <a:ext cx="7772400" cy="2387600"/>
          </a:xfrm>
          <a:prstGeom prst="rect">
            <a:avLst/>
          </a:prstGeom>
        </p:spPr>
        <p:txBody>
          <a:bodyPr anchor="b"/>
          <a:lstStyle>
            <a:lvl1pPr algn="ctr">
              <a:defRPr sz="6000">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4572709"/>
            <a:ext cx="6858000" cy="1655762"/>
          </a:xfrm>
          <a:prstGeom prst="rect">
            <a:avLst/>
          </a:prstGeom>
        </p:spPr>
        <p:txBody>
          <a:bodyPr/>
          <a:lstStyle>
            <a:lvl1pPr marL="0" indent="0" algn="ctr">
              <a:buNone/>
              <a:defRPr sz="24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Meiryo UI" panose="020B0604030504040204" pitchFamily="50" charset="-128"/>
                <a:ea typeface="Meiryo UI" panose="020B0604030504040204" pitchFamily="50" charset="-128"/>
              </a:defRPr>
            </a:lvl1pPr>
          </a:lstStyle>
          <a:p>
            <a:fld id="{932A8BF6-0D0D-4155-9E5C-487217C6F42D}" type="datetime1">
              <a:rPr lang="ja-JP" altLang="en-US" smtClean="0"/>
              <a:pPr/>
              <a:t>2026/1/23</a:t>
            </a:fld>
            <a:endParaRPr lang="ja-JP" altLang="en-US">
              <a:latin typeface="Meiryo UI" panose="020B0604030504040204" pitchFamily="50" charset="-128"/>
              <a:ea typeface="Meiryo UI" panose="020B0604030504040204" pitchFamily="50" charset="-128"/>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Meiryo UI" panose="020B0604030504040204" pitchFamily="50" charset="-128"/>
                <a:ea typeface="Meiryo UI" panose="020B0604030504040204" pitchFamily="50" charset="-128"/>
              </a:defRPr>
            </a:lvl1pPr>
          </a:lstStyle>
          <a:p>
            <a:fld id="{3080FBCB-BB6F-4303-8706-E3B586AC19B9}" type="slidenum">
              <a:rPr lang="ja-JP" altLang="en-US"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384685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8AF98-671A-8B08-39F5-8DAF72D4B38F}"/>
              </a:ext>
            </a:extLst>
          </p:cNvPr>
          <p:cNvSpPr>
            <a:spLocks noGrp="1"/>
          </p:cNvSpPr>
          <p:nvPr>
            <p:ph type="title" hasCustomPrompt="1"/>
          </p:nvPr>
        </p:nvSpPr>
        <p:spPr>
          <a:xfrm>
            <a:off x="107950" y="365126"/>
            <a:ext cx="8928100" cy="584901"/>
          </a:xfrm>
          <a:prstGeom prst="rect">
            <a:avLst/>
          </a:prstGeom>
        </p:spPr>
        <p:txBody>
          <a:bodyPr>
            <a:noAutofit/>
          </a:bodyPr>
          <a:lstStyle>
            <a:lvl1pPr>
              <a:defRPr sz="3200">
                <a:solidFill>
                  <a:schemeClr val="accent1"/>
                </a:solidFill>
                <a:latin typeface="Meiryo UI" panose="020B0604030504040204" pitchFamily="50" charset="-128"/>
                <a:ea typeface="Meiryo UI" panose="020B0604030504040204" pitchFamily="50" charset="-128"/>
              </a:defRPr>
            </a:lvl1pPr>
          </a:lstStyle>
          <a:p>
            <a:r>
              <a:rPr kumimoji="1" lang="ja-JP" altLang="en-US" dirty="0"/>
              <a:t>キーメッセージ</a:t>
            </a:r>
          </a:p>
        </p:txBody>
      </p:sp>
      <p:sp>
        <p:nvSpPr>
          <p:cNvPr id="3" name="コンテンツ プレースホルダー 2">
            <a:extLst>
              <a:ext uri="{FF2B5EF4-FFF2-40B4-BE49-F238E27FC236}">
                <a16:creationId xmlns:a16="http://schemas.microsoft.com/office/drawing/2014/main" id="{48445DE3-B3CD-3EEB-59F6-9CC0DF87DE81}"/>
              </a:ext>
            </a:extLst>
          </p:cNvPr>
          <p:cNvSpPr>
            <a:spLocks noGrp="1"/>
          </p:cNvSpPr>
          <p:nvPr>
            <p:ph idx="1" hasCustomPrompt="1"/>
          </p:nvPr>
        </p:nvSpPr>
        <p:spPr>
          <a:xfrm>
            <a:off x="107949" y="1628775"/>
            <a:ext cx="8928100" cy="4679950"/>
          </a:xfrm>
          <a:prstGeom prst="rect">
            <a:avLst/>
          </a:prstGeom>
        </p:spPr>
        <p:txBody>
          <a:bodyPr>
            <a:normAutofit/>
          </a:bodyPr>
          <a:lstStyle>
            <a:lvl1pPr>
              <a:spcBef>
                <a:spcPts val="1200"/>
              </a:spcBef>
              <a:defRPr sz="1400">
                <a:solidFill>
                  <a:schemeClr val="tx2"/>
                </a:solidFill>
                <a:latin typeface="+mn-ea"/>
                <a:ea typeface="+mn-ea"/>
              </a:defRPr>
            </a:lvl1pPr>
            <a:lvl2pPr>
              <a:spcBef>
                <a:spcPts val="600"/>
              </a:spcBef>
              <a:buFont typeface="Meiryo UI" panose="020B0604030504040204" pitchFamily="50" charset="-128"/>
              <a:buChar char="‒"/>
              <a:defRPr sz="1400">
                <a:solidFill>
                  <a:schemeClr val="tx2"/>
                </a:solidFill>
                <a:latin typeface="+mn-ea"/>
                <a:ea typeface="+mn-ea"/>
              </a:defRPr>
            </a:lvl2pPr>
            <a:lvl3pPr>
              <a:spcBef>
                <a:spcPts val="600"/>
              </a:spcBef>
              <a:buFont typeface="Arial" panose="020B0604020202020204" pitchFamily="34" charset="0"/>
              <a:buChar char="◦"/>
              <a:defRPr sz="1400">
                <a:solidFill>
                  <a:schemeClr val="tx2"/>
                </a:solidFill>
                <a:latin typeface="+mn-ea"/>
                <a:ea typeface="+mn-ea"/>
              </a:defRPr>
            </a:lvl3pPr>
          </a:lstStyle>
          <a:p>
            <a:pPr lvl="0"/>
            <a:r>
              <a:rPr kumimoji="1" lang="ja-JP" altLang="en-US" dirty="0"/>
              <a:t>内容①</a:t>
            </a:r>
            <a:endParaRPr kumimoji="1" lang="en-US" altLang="ja-JP" dirty="0"/>
          </a:p>
          <a:p>
            <a:pPr lvl="1"/>
            <a:r>
              <a:rPr kumimoji="1" lang="ja-JP" altLang="en-US" dirty="0"/>
              <a:t>内容②</a:t>
            </a:r>
            <a:endParaRPr kumimoji="1" lang="en-US" altLang="ja-JP" dirty="0"/>
          </a:p>
          <a:p>
            <a:pPr lvl="2"/>
            <a:r>
              <a:rPr kumimoji="1" lang="ja-JP" altLang="en-US" dirty="0"/>
              <a:t>内容③</a:t>
            </a:r>
          </a:p>
        </p:txBody>
      </p:sp>
      <p:sp>
        <p:nvSpPr>
          <p:cNvPr id="5" name="フッター プレースホルダー 4">
            <a:extLst>
              <a:ext uri="{FF2B5EF4-FFF2-40B4-BE49-F238E27FC236}">
                <a16:creationId xmlns:a16="http://schemas.microsoft.com/office/drawing/2014/main" id="{95A11E8F-BD48-CC43-F8AF-ADEF60125FB9}"/>
              </a:ext>
            </a:extLst>
          </p:cNvPr>
          <p:cNvSpPr>
            <a:spLocks noGrp="1"/>
          </p:cNvSpPr>
          <p:nvPr>
            <p:ph type="ftr" sz="quarter" idx="11"/>
          </p:nvPr>
        </p:nvSpPr>
        <p:spPr>
          <a:xfrm>
            <a:off x="107950" y="6492876"/>
            <a:ext cx="8178800" cy="365125"/>
          </a:xfrm>
          <a:prstGeom prst="rect">
            <a:avLst/>
          </a:prstGeom>
        </p:spPr>
        <p:txBody>
          <a:bodyPr/>
          <a:lstStyle>
            <a:lvl1pPr algn="l">
              <a:defRPr sz="1000">
                <a:solidFill>
                  <a:schemeClr val="tx2"/>
                </a:solidFill>
                <a:latin typeface="Meiryo UI" panose="020B0604030504040204" pitchFamily="50" charset="-128"/>
                <a:ea typeface="Meiryo UI" panose="020B0604030504040204" pitchFamily="50" charset="-128"/>
              </a:defRPr>
            </a:lvl1pPr>
          </a:lstStyle>
          <a:p>
            <a:endParaRPr lang="ja-JP" altLang="en-US" dirty="0"/>
          </a:p>
        </p:txBody>
      </p:sp>
      <p:sp>
        <p:nvSpPr>
          <p:cNvPr id="6" name="スライド番号プレースホルダー 5">
            <a:extLst>
              <a:ext uri="{FF2B5EF4-FFF2-40B4-BE49-F238E27FC236}">
                <a16:creationId xmlns:a16="http://schemas.microsoft.com/office/drawing/2014/main" id="{F462AEA5-E082-375C-2D7C-A24E0D089F87}"/>
              </a:ext>
            </a:extLst>
          </p:cNvPr>
          <p:cNvSpPr>
            <a:spLocks noGrp="1"/>
          </p:cNvSpPr>
          <p:nvPr>
            <p:ph type="sldNum" sz="quarter" idx="12"/>
          </p:nvPr>
        </p:nvSpPr>
        <p:spPr>
          <a:xfrm>
            <a:off x="8515348" y="6492876"/>
            <a:ext cx="520701" cy="365125"/>
          </a:xfrm>
          <a:prstGeom prst="rect">
            <a:avLst/>
          </a:prstGeom>
        </p:spPr>
        <p:txBody>
          <a:bodyPr/>
          <a:lstStyle>
            <a:lvl1pPr>
              <a:defRPr>
                <a:solidFill>
                  <a:schemeClr val="tx2"/>
                </a:solidFill>
                <a:latin typeface="Meiryo UI" panose="020B0604030504040204" pitchFamily="50" charset="-128"/>
                <a:ea typeface="Meiryo UI" panose="020B0604030504040204" pitchFamily="50" charset="-128"/>
              </a:defRPr>
            </a:lvl1pPr>
          </a:lstStyle>
          <a:p>
            <a:fld id="{3080FBCB-BB6F-4303-8706-E3B586AC19B9}" type="slidenum">
              <a:rPr lang="ja-JP" altLang="en-US" smtClean="0"/>
              <a:pPr/>
              <a:t>‹#›</a:t>
            </a:fld>
            <a:endParaRPr lang="ja-JP" altLang="en-US"/>
          </a:p>
        </p:txBody>
      </p:sp>
      <p:sp>
        <p:nvSpPr>
          <p:cNvPr id="8" name="テキスト プレースホルダー 7">
            <a:extLst>
              <a:ext uri="{FF2B5EF4-FFF2-40B4-BE49-F238E27FC236}">
                <a16:creationId xmlns:a16="http://schemas.microsoft.com/office/drawing/2014/main" id="{05E4A8B8-221B-8728-1280-519901ED42A9}"/>
              </a:ext>
            </a:extLst>
          </p:cNvPr>
          <p:cNvSpPr>
            <a:spLocks noGrp="1"/>
          </p:cNvSpPr>
          <p:nvPr>
            <p:ph type="body" sz="quarter" idx="13" hasCustomPrompt="1"/>
          </p:nvPr>
        </p:nvSpPr>
        <p:spPr>
          <a:xfrm>
            <a:off x="107950" y="1003301"/>
            <a:ext cx="8928100" cy="625474"/>
          </a:xfrm>
          <a:prstGeom prst="rect">
            <a:avLst/>
          </a:prstGeom>
        </p:spPr>
        <p:txBody>
          <a:bodyPr>
            <a:noAutofit/>
          </a:bodyPr>
          <a:lstStyle>
            <a:lvl1pPr marL="0" indent="0">
              <a:buNone/>
              <a:defRPr sz="1600">
                <a:solidFill>
                  <a:schemeClr val="tx2"/>
                </a:solidFill>
                <a:latin typeface="Meiryo UI" panose="020B0604030504040204" pitchFamily="50" charset="-128"/>
                <a:ea typeface="Meiryo UI" panose="020B0604030504040204" pitchFamily="50" charset="-128"/>
              </a:defRPr>
            </a:lvl1pPr>
          </a:lstStyle>
          <a:p>
            <a:pPr lvl="0"/>
            <a:r>
              <a:rPr kumimoji="1" lang="ja-JP" altLang="en-US" dirty="0"/>
              <a:t>要点</a:t>
            </a:r>
          </a:p>
        </p:txBody>
      </p:sp>
    </p:spTree>
    <p:extLst>
      <p:ext uri="{BB962C8B-B14F-4D97-AF65-F5344CB8AC3E}">
        <p14:creationId xmlns:p14="http://schemas.microsoft.com/office/powerpoint/2010/main" val="242893706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5692" userDrawn="1">
          <p15:clr>
            <a:srgbClr val="FBAE40"/>
          </p15:clr>
        </p15:guide>
        <p15:guide id="4" orient="horz" pos="1026" userDrawn="1">
          <p15:clr>
            <a:srgbClr val="FBAE40"/>
          </p15:clr>
        </p15:guide>
        <p15:guide id="5" orient="horz" pos="3974" userDrawn="1">
          <p15:clr>
            <a:srgbClr val="FBAE40"/>
          </p15:clr>
        </p15:guide>
        <p15:guide id="6" pos="68"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219986"/>
      </p:ext>
    </p:extLst>
  </p:cSld>
  <p:clrMap bg1="lt1" tx1="dk1" bg2="lt2" tx2="dk2" accent1="accent1" accent2="accent2" accent3="accent3" accent4="accent4" accent5="accent5" accent6="accent6" hlink="hlink" folHlink="folHlink"/>
  <p:sldLayoutIdLst>
    <p:sldLayoutId id="2147483661" r:id="rId1"/>
    <p:sldLayoutId id="2147483672" r:id="rId2"/>
  </p:sldLayoutIdLst>
  <p:hf sldNum="0"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aper-Crane-Devteam/better-sidebar-for-google-ai-studio-support" TargetMode="External"/><Relationship Id="rId2" Type="http://schemas.openxmlformats.org/officeDocument/2006/relationships/hyperlink" Target="https://chromewebstore.google.com/detail/better-sidebar-for-google/cjeoaidogoaekodkbhijgljhenknkenj?hl=ja"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9A63BD-12FD-75CC-0D2A-5DC7B0C30515}"/>
              </a:ext>
            </a:extLst>
          </p:cNvPr>
          <p:cNvSpPr>
            <a:spLocks noGrp="1"/>
          </p:cNvSpPr>
          <p:nvPr>
            <p:ph type="ctrTitle"/>
          </p:nvPr>
        </p:nvSpPr>
        <p:spPr/>
        <p:txBody>
          <a:bodyPr>
            <a:normAutofit/>
          </a:bodyPr>
          <a:lstStyle/>
          <a:p>
            <a:r>
              <a:rPr kumimoji="1" lang="ja-JP" altLang="en-US" dirty="0">
                <a:latin typeface="Meiryo UI" panose="020B0604030504040204" pitchFamily="50" charset="-128"/>
                <a:ea typeface="Meiryo UI" panose="020B0604030504040204" pitchFamily="50" charset="-128"/>
              </a:rPr>
              <a:t>阿部さん向け説明資料</a:t>
            </a:r>
            <a:br>
              <a:rPr kumimoji="1" lang="en-US" altLang="ja-JP" dirty="0">
                <a:latin typeface="Meiryo UI" panose="020B0604030504040204" pitchFamily="50" charset="-128"/>
                <a:ea typeface="Meiryo UI" panose="020B0604030504040204" pitchFamily="50" charset="-128"/>
              </a:rPr>
            </a:br>
            <a:br>
              <a:rPr lang="en-US" altLang="ja-JP" sz="2800" dirty="0">
                <a:latin typeface="Meiryo UI" panose="020B0604030504040204" pitchFamily="50" charset="-128"/>
                <a:ea typeface="Meiryo UI" panose="020B0604030504040204" pitchFamily="50" charset="-128"/>
              </a:rPr>
            </a:br>
            <a:r>
              <a:rPr lang="ja-JP" altLang="en-US" sz="2800" dirty="0">
                <a:latin typeface="Meiryo UI" panose="020B0604030504040204" pitchFamily="50" charset="-128"/>
                <a:ea typeface="Meiryo UI" panose="020B0604030504040204" pitchFamily="50" charset="-128"/>
              </a:rPr>
              <a:t>チャット履歴のグルーピング機能を</a:t>
            </a:r>
            <a:br>
              <a:rPr lang="en-US" altLang="ja-JP" sz="2800" dirty="0">
                <a:latin typeface="Meiryo UI" panose="020B0604030504040204" pitchFamily="50" charset="-128"/>
                <a:ea typeface="Meiryo UI" panose="020B0604030504040204" pitchFamily="50" charset="-128"/>
              </a:rPr>
            </a:br>
            <a:r>
              <a:rPr lang="en-US" altLang="ja-JP" sz="2800" dirty="0">
                <a:latin typeface="Meiryo UI" panose="020B0604030504040204" pitchFamily="50" charset="-128"/>
                <a:ea typeface="Meiryo UI" panose="020B0604030504040204" pitchFamily="50" charset="-128"/>
              </a:rPr>
              <a:t>Gemini</a:t>
            </a:r>
            <a:r>
              <a:rPr lang="ja-JP" altLang="en-US" sz="2800" dirty="0">
                <a:latin typeface="Meiryo UI" panose="020B0604030504040204" pitchFamily="50" charset="-128"/>
                <a:ea typeface="Meiryo UI" panose="020B0604030504040204" pitchFamily="50" charset="-128"/>
              </a:rPr>
              <a:t>で利用する方法</a:t>
            </a:r>
            <a:endParaRPr kumimoji="1" lang="ja-JP" altLang="en-US" dirty="0">
              <a:latin typeface="Meiryo UI" panose="020B0604030504040204" pitchFamily="50" charset="-128"/>
              <a:ea typeface="Meiryo UI" panose="020B0604030504040204" pitchFamily="50" charset="-128"/>
            </a:endParaRPr>
          </a:p>
        </p:txBody>
      </p:sp>
      <p:sp>
        <p:nvSpPr>
          <p:cNvPr id="3" name="字幕 2">
            <a:extLst>
              <a:ext uri="{FF2B5EF4-FFF2-40B4-BE49-F238E27FC236}">
                <a16:creationId xmlns:a16="http://schemas.microsoft.com/office/drawing/2014/main" id="{2D9B0AB8-CDC6-9031-6C82-203B1F5F2524}"/>
              </a:ext>
            </a:extLst>
          </p:cNvPr>
          <p:cNvSpPr>
            <a:spLocks noGrp="1"/>
          </p:cNvSpPr>
          <p:nvPr>
            <p:ph type="subTitle" idx="1"/>
          </p:nvPr>
        </p:nvSpPr>
        <p:spPr/>
        <p:txBody>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作成日：</a:t>
            </a:r>
            <a:r>
              <a:rPr kumimoji="1" lang="en-US" altLang="ja-JP" dirty="0">
                <a:latin typeface="Meiryo UI" panose="020B0604030504040204" pitchFamily="50" charset="-128"/>
                <a:ea typeface="Meiryo UI" panose="020B0604030504040204" pitchFamily="50" charset="-128"/>
              </a:rPr>
              <a:t>2026/01/22</a:t>
            </a:r>
          </a:p>
          <a:p>
            <a:r>
              <a:rPr lang="ja-JP" altLang="en-US" dirty="0">
                <a:latin typeface="Meiryo UI" panose="020B0604030504040204" pitchFamily="50" charset="-128"/>
                <a:ea typeface="Meiryo UI" panose="020B0604030504040204" pitchFamily="50" charset="-128"/>
              </a:rPr>
              <a:t>作業者：石黒将太郎</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B5CD378-16BA-FE3F-3E07-7C23EEFB3EF3}"/>
              </a:ext>
            </a:extLst>
          </p:cNvPr>
          <p:cNvSpPr>
            <a:spLocks noGrp="1"/>
          </p:cNvSpPr>
          <p:nvPr>
            <p:ph type="ftr" sz="quarter" idx="11"/>
          </p:nvPr>
        </p:nvSpPr>
        <p:spPr/>
        <p:txBody>
          <a:bodyPr/>
          <a:lstStyle/>
          <a:p>
            <a:endParaRPr lang="ja-JP" altLang="en-US"/>
          </a:p>
        </p:txBody>
      </p:sp>
    </p:spTree>
    <p:extLst>
      <p:ext uri="{BB962C8B-B14F-4D97-AF65-F5344CB8AC3E}">
        <p14:creationId xmlns:p14="http://schemas.microsoft.com/office/powerpoint/2010/main" val="261098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F80B16-A032-47EF-DA3B-D4FF1EC99AC5}"/>
              </a:ext>
            </a:extLst>
          </p:cNvPr>
          <p:cNvSpPr>
            <a:spLocks noGrp="1"/>
          </p:cNvSpPr>
          <p:nvPr>
            <p:ph type="title"/>
          </p:nvPr>
        </p:nvSpPr>
        <p:spPr/>
        <p:txBody>
          <a:bodyPr/>
          <a:lstStyle/>
          <a:p>
            <a:r>
              <a:rPr kumimoji="1" lang="ja-JP" altLang="en-US" dirty="0"/>
              <a:t>サマリ</a:t>
            </a:r>
            <a:r>
              <a:rPr kumimoji="1" lang="en-US" altLang="ja-JP" dirty="0"/>
              <a:t>&amp;</a:t>
            </a:r>
            <a:r>
              <a:rPr kumimoji="1" lang="ja-JP" altLang="en-US" dirty="0"/>
              <a:t>アウトライン</a:t>
            </a:r>
          </a:p>
        </p:txBody>
      </p:sp>
      <p:sp>
        <p:nvSpPr>
          <p:cNvPr id="3" name="コンテンツ プレースホルダー 2">
            <a:extLst>
              <a:ext uri="{FF2B5EF4-FFF2-40B4-BE49-F238E27FC236}">
                <a16:creationId xmlns:a16="http://schemas.microsoft.com/office/drawing/2014/main" id="{F17E0A41-FD8F-90C8-C760-979C21BA02F0}"/>
              </a:ext>
            </a:extLst>
          </p:cNvPr>
          <p:cNvSpPr>
            <a:spLocks noGrp="1"/>
          </p:cNvSpPr>
          <p:nvPr>
            <p:ph idx="1"/>
          </p:nvPr>
        </p:nvSpPr>
        <p:spPr>
          <a:xfrm>
            <a:off x="107950" y="1641476"/>
            <a:ext cx="8928100" cy="4667249"/>
          </a:xfrm>
        </p:spPr>
        <p:txBody>
          <a:bodyPr>
            <a:normAutofit lnSpcReduction="10000"/>
          </a:bodyPr>
          <a:lstStyle/>
          <a:p>
            <a:pPr marL="514350" indent="-514350">
              <a:lnSpc>
                <a:spcPct val="210000"/>
              </a:lnSpc>
              <a:buFont typeface="+mj-lt"/>
              <a:buAutoNum type="arabicPeriod"/>
            </a:pPr>
            <a:r>
              <a:rPr lang="ja-JP" altLang="en-US" sz="2200" dirty="0"/>
              <a:t>利用可能になるフォルダ管理機能のイメージ</a:t>
            </a:r>
            <a:endParaRPr lang="en-US" altLang="ja-JP" sz="2200" dirty="0">
              <a:solidFill>
                <a:schemeClr val="tx2"/>
              </a:solidFill>
              <a:latin typeface="Meiryo UI" panose="020B0604030504040204" pitchFamily="50" charset="-128"/>
              <a:ea typeface="Meiryo UI" panose="020B0604030504040204" pitchFamily="50" charset="-128"/>
            </a:endParaRPr>
          </a:p>
          <a:p>
            <a:pPr marL="514350" indent="-514350">
              <a:lnSpc>
                <a:spcPct val="210000"/>
              </a:lnSpc>
              <a:buFont typeface="+mj-lt"/>
              <a:buAutoNum type="arabicPeriod"/>
            </a:pPr>
            <a:r>
              <a:rPr lang="en-US" altLang="ja-JP" sz="2200" dirty="0"/>
              <a:t>Google AI Studio</a:t>
            </a:r>
          </a:p>
          <a:p>
            <a:pPr lvl="1"/>
            <a:r>
              <a:rPr lang="en-US" altLang="ja-JP" sz="1600" dirty="0">
                <a:solidFill>
                  <a:schemeClr val="tx2"/>
                </a:solidFill>
                <a:latin typeface="Meiryo UI" panose="020B0604030504040204" pitchFamily="50" charset="-128"/>
                <a:ea typeface="Meiryo UI" panose="020B0604030504040204" pitchFamily="50" charset="-128"/>
              </a:rPr>
              <a:t>Google AI Studio</a:t>
            </a:r>
            <a:r>
              <a:rPr lang="ja-JP" altLang="en-US" sz="1600" dirty="0">
                <a:solidFill>
                  <a:schemeClr val="tx2"/>
                </a:solidFill>
                <a:latin typeface="Meiryo UI" panose="020B0604030504040204" pitchFamily="50" charset="-128"/>
                <a:ea typeface="Meiryo UI" panose="020B0604030504040204" pitchFamily="50" charset="-128"/>
              </a:rPr>
              <a:t>とは</a:t>
            </a:r>
            <a:endParaRPr lang="en-US" altLang="ja-JP" sz="1600" dirty="0">
              <a:solidFill>
                <a:schemeClr val="tx2"/>
              </a:solidFill>
              <a:latin typeface="Meiryo UI" panose="020B0604030504040204" pitchFamily="50" charset="-128"/>
              <a:ea typeface="Meiryo UI" panose="020B0604030504040204" pitchFamily="50" charset="-128"/>
            </a:endParaRPr>
          </a:p>
          <a:p>
            <a:pPr lvl="1"/>
            <a:r>
              <a:rPr lang="en-US" altLang="ja-JP" sz="1600" dirty="0">
                <a:solidFill>
                  <a:schemeClr val="tx2"/>
                </a:solidFill>
                <a:latin typeface="Meiryo UI" panose="020B0604030504040204" pitchFamily="50" charset="-128"/>
                <a:ea typeface="Meiryo UI" panose="020B0604030504040204" pitchFamily="50" charset="-128"/>
              </a:rPr>
              <a:t>Google AI Studio</a:t>
            </a:r>
            <a:r>
              <a:rPr lang="ja-JP" altLang="en-US" sz="1600" dirty="0">
                <a:solidFill>
                  <a:schemeClr val="tx2"/>
                </a:solidFill>
                <a:latin typeface="Meiryo UI" panose="020B0604030504040204" pitchFamily="50" charset="-128"/>
                <a:ea typeface="Meiryo UI" panose="020B0604030504040204" pitchFamily="50" charset="-128"/>
              </a:rPr>
              <a:t>での</a:t>
            </a:r>
            <a:r>
              <a:rPr lang="ja-JP" altLang="en-US" sz="1600" dirty="0">
                <a:latin typeface="Meiryo UI" panose="020B0604030504040204" pitchFamily="50" charset="-128"/>
                <a:ea typeface="Meiryo UI" panose="020B0604030504040204" pitchFamily="50" charset="-128"/>
              </a:rPr>
              <a:t>チャット画面の</a:t>
            </a:r>
            <a:r>
              <a:rPr lang="ja-JP" altLang="en-US" sz="1600" dirty="0">
                <a:solidFill>
                  <a:schemeClr val="tx2"/>
                </a:solidFill>
                <a:latin typeface="Meiryo UI" panose="020B0604030504040204" pitchFamily="50" charset="-128"/>
                <a:ea typeface="Meiryo UI" panose="020B0604030504040204" pitchFamily="50" charset="-128"/>
              </a:rPr>
              <a:t>利用方法</a:t>
            </a:r>
            <a:endParaRPr lang="en-US" altLang="ja-JP" sz="1600" dirty="0">
              <a:solidFill>
                <a:schemeClr val="tx2"/>
              </a:solidFill>
              <a:latin typeface="Meiryo UI" panose="020B0604030504040204" pitchFamily="50" charset="-128"/>
              <a:ea typeface="Meiryo UI" panose="020B0604030504040204" pitchFamily="50" charset="-128"/>
            </a:endParaRPr>
          </a:p>
          <a:p>
            <a:pPr marL="457200" indent="-457200">
              <a:lnSpc>
                <a:spcPct val="220000"/>
              </a:lnSpc>
              <a:buFont typeface="+mj-lt"/>
              <a:buAutoNum type="arabicPeriod"/>
            </a:pPr>
            <a:r>
              <a:rPr lang="ja-JP" altLang="en-US" sz="2200" dirty="0"/>
              <a:t>フォルダ管理機能の導入方法</a:t>
            </a:r>
            <a:endParaRPr lang="en-US" altLang="ja-JP" sz="2200" dirty="0"/>
          </a:p>
          <a:p>
            <a:pPr lvl="1"/>
            <a:r>
              <a:rPr lang="en-US" altLang="ja-JP" sz="1600" dirty="0">
                <a:solidFill>
                  <a:schemeClr val="tx2"/>
                </a:solidFill>
                <a:latin typeface="Meiryo UI" panose="020B0604030504040204" pitchFamily="50" charset="-128"/>
                <a:ea typeface="Meiryo UI" panose="020B0604030504040204" pitchFamily="50" charset="-128"/>
              </a:rPr>
              <a:t>Better Sidebar for Google AI Studio</a:t>
            </a:r>
            <a:r>
              <a:rPr lang="ja-JP" altLang="en-US" sz="1600" dirty="0">
                <a:solidFill>
                  <a:schemeClr val="tx2"/>
                </a:solidFill>
                <a:latin typeface="Meiryo UI" panose="020B0604030504040204" pitchFamily="50" charset="-128"/>
                <a:ea typeface="Meiryo UI" panose="020B0604030504040204" pitchFamily="50" charset="-128"/>
              </a:rPr>
              <a:t>とは</a:t>
            </a:r>
            <a:endParaRPr lang="en-US" altLang="ja-JP" sz="1600" dirty="0">
              <a:solidFill>
                <a:schemeClr val="tx2"/>
              </a:solidFill>
              <a:latin typeface="Meiryo UI" panose="020B0604030504040204" pitchFamily="50" charset="-128"/>
              <a:ea typeface="Meiryo UI" panose="020B0604030504040204" pitchFamily="50" charset="-128"/>
            </a:endParaRPr>
          </a:p>
          <a:p>
            <a:pPr lvl="1"/>
            <a:r>
              <a:rPr lang="ja-JP" altLang="en-US" sz="1600" dirty="0">
                <a:latin typeface="Meiryo UI" panose="020B0604030504040204" pitchFamily="50" charset="-128"/>
                <a:ea typeface="Meiryo UI" panose="020B0604030504040204" pitchFamily="50" charset="-128"/>
              </a:rPr>
              <a:t>フォルダ管理</a:t>
            </a:r>
            <a:r>
              <a:rPr lang="ja-JP" altLang="en-US" sz="1600" dirty="0">
                <a:solidFill>
                  <a:schemeClr val="tx2"/>
                </a:solidFill>
                <a:latin typeface="Meiryo UI" panose="020B0604030504040204" pitchFamily="50" charset="-128"/>
                <a:ea typeface="Meiryo UI" panose="020B0604030504040204" pitchFamily="50" charset="-128"/>
              </a:rPr>
              <a:t>機能の利用方法</a:t>
            </a:r>
            <a:endParaRPr lang="en-US" altLang="ja-JP" sz="1600" dirty="0">
              <a:solidFill>
                <a:schemeClr val="tx2"/>
              </a:solidFill>
              <a:latin typeface="Meiryo UI" panose="020B0604030504040204" pitchFamily="50" charset="-128"/>
              <a:ea typeface="Meiryo UI" panose="020B0604030504040204" pitchFamily="50" charset="-128"/>
            </a:endParaRPr>
          </a:p>
          <a:p>
            <a:pPr marL="457200" indent="-457200">
              <a:lnSpc>
                <a:spcPct val="220000"/>
              </a:lnSpc>
              <a:buFont typeface="+mj-lt"/>
              <a:buAutoNum type="arabicPeriod"/>
            </a:pPr>
            <a:r>
              <a:rPr lang="en-US" altLang="ja-JP" sz="2200" dirty="0"/>
              <a:t>Appendix</a:t>
            </a:r>
          </a:p>
          <a:p>
            <a:pPr lvl="1"/>
            <a:r>
              <a:rPr lang="ja-JP" altLang="en-US" sz="1600" dirty="0">
                <a:solidFill>
                  <a:schemeClr val="tx2"/>
                </a:solidFill>
                <a:latin typeface="Meiryo UI" panose="020B0604030504040204" pitchFamily="50" charset="-128"/>
                <a:ea typeface="Meiryo UI" panose="020B0604030504040204" pitchFamily="50" charset="-128"/>
              </a:rPr>
              <a:t>設定手順及び利用方法の解説動画</a:t>
            </a:r>
          </a:p>
        </p:txBody>
      </p:sp>
      <p:sp>
        <p:nvSpPr>
          <p:cNvPr id="7" name="フッター プレースホルダー 6">
            <a:extLst>
              <a:ext uri="{FF2B5EF4-FFF2-40B4-BE49-F238E27FC236}">
                <a16:creationId xmlns:a16="http://schemas.microsoft.com/office/drawing/2014/main" id="{7FE72EA8-2A74-3D7B-74AE-D40C564DD9AA}"/>
              </a:ext>
            </a:extLst>
          </p:cNvPr>
          <p:cNvSpPr>
            <a:spLocks noGrp="1"/>
          </p:cNvSpPr>
          <p:nvPr>
            <p:ph type="ftr" sz="quarter" idx="11"/>
          </p:nvPr>
        </p:nvSpPr>
        <p:spPr/>
        <p:txBody>
          <a:bodyPr/>
          <a:lstStyle/>
          <a:p>
            <a:endParaRPr lang="ja-JP" altLang="en-US">
              <a:solidFill>
                <a:schemeClr val="tx2"/>
              </a:solidFill>
            </a:endParaRPr>
          </a:p>
        </p:txBody>
      </p:sp>
      <p:sp>
        <p:nvSpPr>
          <p:cNvPr id="4" name="テキスト プレースホルダー 3">
            <a:extLst>
              <a:ext uri="{FF2B5EF4-FFF2-40B4-BE49-F238E27FC236}">
                <a16:creationId xmlns:a16="http://schemas.microsoft.com/office/drawing/2014/main" id="{9197CD34-2ACA-3056-95AB-FE3C005C2A12}"/>
              </a:ext>
            </a:extLst>
          </p:cNvPr>
          <p:cNvSpPr>
            <a:spLocks noGrp="1"/>
          </p:cNvSpPr>
          <p:nvPr>
            <p:ph type="body" sz="quarter" idx="13"/>
          </p:nvPr>
        </p:nvSpPr>
        <p:spPr/>
        <p:txBody>
          <a:bodyPr>
            <a:normAutofit/>
          </a:bodyPr>
          <a:lstStyle/>
          <a:p>
            <a:r>
              <a:rPr lang="en-US" altLang="ja-JP" dirty="0"/>
              <a:t>Gemini</a:t>
            </a:r>
            <a:r>
              <a:rPr lang="ja-JP" altLang="en-US" dirty="0"/>
              <a:t>のチャット履歴のフォルダ管理機能は、</a:t>
            </a:r>
            <a:r>
              <a:rPr lang="en-US" altLang="ja-JP" b="1" dirty="0"/>
              <a:t>Google AI Studio</a:t>
            </a:r>
            <a:r>
              <a:rPr lang="ja-JP" altLang="en-US" dirty="0"/>
              <a:t>に</a:t>
            </a:r>
            <a:r>
              <a:rPr lang="en-US" altLang="ja-JP" b="1" dirty="0"/>
              <a:t>Chrome</a:t>
            </a:r>
            <a:r>
              <a:rPr lang="ja-JP" altLang="en-US" b="1" dirty="0"/>
              <a:t>拡張機能</a:t>
            </a:r>
            <a:r>
              <a:rPr lang="ja-JP" altLang="en-US" dirty="0"/>
              <a:t>を導入することで実現可能である。したがって、</a:t>
            </a:r>
            <a:r>
              <a:rPr lang="en-US" altLang="ja-JP" dirty="0"/>
              <a:t>Google AI Studio</a:t>
            </a:r>
            <a:r>
              <a:rPr lang="ja-JP" altLang="en-US" dirty="0"/>
              <a:t>について理解した上で作業をしていただく必要がある。</a:t>
            </a:r>
            <a:endParaRPr kumimoji="1" lang="ja-JP" altLang="en-US" dirty="0"/>
          </a:p>
        </p:txBody>
      </p:sp>
    </p:spTree>
    <p:extLst>
      <p:ext uri="{BB962C8B-B14F-4D97-AF65-F5344CB8AC3E}">
        <p14:creationId xmlns:p14="http://schemas.microsoft.com/office/powerpoint/2010/main" val="353206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16151-797C-0709-9D77-1CB5938EA27B}"/>
              </a:ext>
            </a:extLst>
          </p:cNvPr>
          <p:cNvSpPr>
            <a:spLocks noGrp="1"/>
          </p:cNvSpPr>
          <p:nvPr>
            <p:ph type="title"/>
          </p:nvPr>
        </p:nvSpPr>
        <p:spPr/>
        <p:txBody>
          <a:bodyPr/>
          <a:lstStyle/>
          <a:p>
            <a:r>
              <a:rPr lang="ja-JP" altLang="en-US" dirty="0"/>
              <a:t>利用可能になるフォルダ管理機能のイメージ</a:t>
            </a:r>
            <a:endParaRPr kumimoji="1" lang="ja-JP" altLang="en-US" dirty="0"/>
          </a:p>
        </p:txBody>
      </p:sp>
      <p:sp>
        <p:nvSpPr>
          <p:cNvPr id="4" name="フッター プレースホルダー 3">
            <a:extLst>
              <a:ext uri="{FF2B5EF4-FFF2-40B4-BE49-F238E27FC236}">
                <a16:creationId xmlns:a16="http://schemas.microsoft.com/office/drawing/2014/main" id="{9B4AD80D-7E0A-6848-8254-536A24200A79}"/>
              </a:ext>
            </a:extLst>
          </p:cNvPr>
          <p:cNvSpPr>
            <a:spLocks noGrp="1"/>
          </p:cNvSpPr>
          <p:nvPr>
            <p:ph type="ftr" sz="quarter" idx="11"/>
          </p:nvPr>
        </p:nvSpPr>
        <p:spPr/>
        <p:txBody>
          <a:bodyPr/>
          <a:lstStyle/>
          <a:p>
            <a:endParaRPr lang="ja-JP" altLang="en-US" dirty="0"/>
          </a:p>
        </p:txBody>
      </p:sp>
      <p:sp>
        <p:nvSpPr>
          <p:cNvPr id="5" name="テキスト プレースホルダー 4">
            <a:extLst>
              <a:ext uri="{FF2B5EF4-FFF2-40B4-BE49-F238E27FC236}">
                <a16:creationId xmlns:a16="http://schemas.microsoft.com/office/drawing/2014/main" id="{3EC43288-A2CB-2344-C878-AD854A719D88}"/>
              </a:ext>
            </a:extLst>
          </p:cNvPr>
          <p:cNvSpPr>
            <a:spLocks noGrp="1"/>
          </p:cNvSpPr>
          <p:nvPr>
            <p:ph type="body" sz="quarter" idx="13"/>
          </p:nvPr>
        </p:nvSpPr>
        <p:spPr/>
        <p:txBody>
          <a:bodyPr/>
          <a:lstStyle/>
          <a:p>
            <a:r>
              <a:rPr kumimoji="1" lang="ja-JP" altLang="en-US" dirty="0"/>
              <a:t>今回紹介するグルーピング機能は右図の通り。</a:t>
            </a:r>
            <a:r>
              <a:rPr kumimoji="1" lang="en-US" altLang="ja-JP" dirty="0"/>
              <a:t>Gemini</a:t>
            </a:r>
            <a:r>
              <a:rPr kumimoji="1" lang="ja-JP" altLang="en-US" dirty="0"/>
              <a:t>はチャット履歴が表示されるだけだが、</a:t>
            </a:r>
            <a:r>
              <a:rPr kumimoji="1" lang="en-US" altLang="ja-JP" dirty="0"/>
              <a:t>Google AI Studio</a:t>
            </a:r>
            <a:r>
              <a:rPr kumimoji="1" lang="ja-JP" altLang="en-US" dirty="0"/>
              <a:t>はチャット履歴ごとにフォルダを分けての保存が可能である。</a:t>
            </a:r>
          </a:p>
          <a:p>
            <a:endParaRPr kumimoji="1" lang="ja-JP" altLang="en-US" dirty="0"/>
          </a:p>
        </p:txBody>
      </p:sp>
      <p:grpSp>
        <p:nvGrpSpPr>
          <p:cNvPr id="6" name="グループ化 5">
            <a:extLst>
              <a:ext uri="{FF2B5EF4-FFF2-40B4-BE49-F238E27FC236}">
                <a16:creationId xmlns:a16="http://schemas.microsoft.com/office/drawing/2014/main" id="{3A39C22D-7180-8483-D81D-CB6C81C1FE83}"/>
              </a:ext>
            </a:extLst>
          </p:cNvPr>
          <p:cNvGrpSpPr/>
          <p:nvPr/>
        </p:nvGrpSpPr>
        <p:grpSpPr>
          <a:xfrm>
            <a:off x="108744" y="1737676"/>
            <a:ext cx="3711575" cy="4117022"/>
            <a:chOff x="-416300" y="1785403"/>
            <a:chExt cx="3903202" cy="4333933"/>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85CCDCE1-8AF4-867B-E18B-F3FA1C588C5C}"/>
                </a:ext>
              </a:extLst>
            </p:cNvPr>
            <p:cNvPicPr>
              <a:picLocks noChangeAspect="1"/>
            </p:cNvPicPr>
            <p:nvPr/>
          </p:nvPicPr>
          <p:blipFill>
            <a:blip r:embed="rId2"/>
            <a:stretch>
              <a:fillRect/>
            </a:stretch>
          </p:blipFill>
          <p:spPr>
            <a:xfrm>
              <a:off x="-416300" y="2129716"/>
              <a:ext cx="3903202" cy="3989620"/>
            </a:xfrm>
            <a:prstGeom prst="rect">
              <a:avLst/>
            </a:prstGeom>
          </p:spPr>
        </p:pic>
        <p:sp>
          <p:nvSpPr>
            <p:cNvPr id="8" name="テキスト ボックス 7">
              <a:extLst>
                <a:ext uri="{FF2B5EF4-FFF2-40B4-BE49-F238E27FC236}">
                  <a16:creationId xmlns:a16="http://schemas.microsoft.com/office/drawing/2014/main" id="{8D0E859F-9275-DD6A-E2DE-B55807637F45}"/>
                </a:ext>
              </a:extLst>
            </p:cNvPr>
            <p:cNvSpPr txBox="1"/>
            <p:nvPr/>
          </p:nvSpPr>
          <p:spPr>
            <a:xfrm>
              <a:off x="67592" y="1785403"/>
              <a:ext cx="2935419" cy="338554"/>
            </a:xfrm>
            <a:prstGeom prst="rect">
              <a:avLst/>
            </a:prstGeom>
            <a:noFill/>
            <a:ln>
              <a:noFill/>
            </a:ln>
          </p:spPr>
          <p:txBody>
            <a:bodyPr wrap="square" rtlCol="0">
              <a:spAutoFit/>
            </a:bodyPr>
            <a:lstStyle/>
            <a:p>
              <a:pPr algn="ctr"/>
              <a:r>
                <a:rPr lang="en-US" altLang="ja-JP" sz="1600" b="1" dirty="0">
                  <a:solidFill>
                    <a:schemeClr val="tx2"/>
                  </a:solidFill>
                  <a:latin typeface="Meiryo UI" panose="020B0604030504040204" pitchFamily="50" charset="-128"/>
                  <a:ea typeface="Meiryo UI" panose="020B0604030504040204" pitchFamily="50" charset="-128"/>
                </a:rPr>
                <a:t>Gemini</a:t>
              </a:r>
              <a:endParaRPr lang="ja-JP" altLang="en-US" sz="1600" b="1" dirty="0">
                <a:solidFill>
                  <a:schemeClr val="tx2"/>
                </a:solidFill>
                <a:latin typeface="Meiryo UI" panose="020B0604030504040204" pitchFamily="50" charset="-128"/>
                <a:ea typeface="Meiryo UI" panose="020B0604030504040204" pitchFamily="50" charset="-128"/>
              </a:endParaRPr>
            </a:p>
          </p:txBody>
        </p:sp>
      </p:grpSp>
      <p:grpSp>
        <p:nvGrpSpPr>
          <p:cNvPr id="9" name="グループ化 8">
            <a:extLst>
              <a:ext uri="{FF2B5EF4-FFF2-40B4-BE49-F238E27FC236}">
                <a16:creationId xmlns:a16="http://schemas.microsoft.com/office/drawing/2014/main" id="{48944C08-94A9-22BC-7806-1FBA86E47EEF}"/>
              </a:ext>
            </a:extLst>
          </p:cNvPr>
          <p:cNvGrpSpPr/>
          <p:nvPr/>
        </p:nvGrpSpPr>
        <p:grpSpPr>
          <a:xfrm>
            <a:off x="4571207" y="1737677"/>
            <a:ext cx="4464050" cy="4117022"/>
            <a:chOff x="4594603" y="1785403"/>
            <a:chExt cx="4965699" cy="4333934"/>
          </a:xfrm>
        </p:grpSpPr>
        <p:pic>
          <p:nvPicPr>
            <p:cNvPr id="10" name="コンテンツ プレースホルダー 5" descr="テキスト&#10;&#10;AI 生成コンテンツは誤りを含む可能性があります。">
              <a:extLst>
                <a:ext uri="{FF2B5EF4-FFF2-40B4-BE49-F238E27FC236}">
                  <a16:creationId xmlns:a16="http://schemas.microsoft.com/office/drawing/2014/main" id="{D4DC89C2-C10F-342A-B9DC-14568F956422}"/>
                </a:ext>
              </a:extLst>
            </p:cNvPr>
            <p:cNvPicPr>
              <a:picLocks noChangeAspect="1"/>
            </p:cNvPicPr>
            <p:nvPr/>
          </p:nvPicPr>
          <p:blipFill>
            <a:blip r:embed="rId3"/>
            <a:srcRect r="45807"/>
            <a:stretch>
              <a:fillRect/>
            </a:stretch>
          </p:blipFill>
          <p:spPr>
            <a:xfrm>
              <a:off x="4594603" y="2123958"/>
              <a:ext cx="4965699" cy="3995379"/>
            </a:xfrm>
            <a:prstGeom prst="rect">
              <a:avLst/>
            </a:prstGeom>
          </p:spPr>
        </p:pic>
        <p:sp>
          <p:nvSpPr>
            <p:cNvPr id="11" name="テキスト ボックス 10">
              <a:extLst>
                <a:ext uri="{FF2B5EF4-FFF2-40B4-BE49-F238E27FC236}">
                  <a16:creationId xmlns:a16="http://schemas.microsoft.com/office/drawing/2014/main" id="{4B56DC4E-D1E5-BFBE-5EDE-1D42C9A1A87A}"/>
                </a:ext>
              </a:extLst>
            </p:cNvPr>
            <p:cNvSpPr txBox="1"/>
            <p:nvPr/>
          </p:nvSpPr>
          <p:spPr>
            <a:xfrm>
              <a:off x="5609742" y="1785403"/>
              <a:ext cx="2935419" cy="338554"/>
            </a:xfrm>
            <a:prstGeom prst="rect">
              <a:avLst/>
            </a:prstGeom>
            <a:noFill/>
            <a:ln>
              <a:noFill/>
            </a:ln>
          </p:spPr>
          <p:txBody>
            <a:bodyPr wrap="square" rtlCol="0">
              <a:spAutoFit/>
            </a:bodyPr>
            <a:lstStyle/>
            <a:p>
              <a:pPr algn="ctr"/>
              <a:r>
                <a:rPr lang="en-US" altLang="ja-JP" sz="1600" b="1" dirty="0">
                  <a:solidFill>
                    <a:schemeClr val="tx2"/>
                  </a:solidFill>
                  <a:latin typeface="Meiryo UI" panose="020B0604030504040204" pitchFamily="50" charset="-128"/>
                  <a:ea typeface="Meiryo UI" panose="020B0604030504040204" pitchFamily="50" charset="-128"/>
                </a:rPr>
                <a:t>Google AI Studio</a:t>
              </a:r>
              <a:endParaRPr lang="ja-JP" altLang="en-US" sz="1600" b="1" dirty="0">
                <a:solidFill>
                  <a:schemeClr val="tx2"/>
                </a:solidFill>
                <a:latin typeface="Meiryo UI" panose="020B0604030504040204" pitchFamily="50" charset="-128"/>
                <a:ea typeface="Meiryo UI" panose="020B0604030504040204" pitchFamily="50" charset="-128"/>
              </a:endParaRPr>
            </a:p>
          </p:txBody>
        </p:sp>
      </p:grpSp>
      <p:sp>
        <p:nvSpPr>
          <p:cNvPr id="18" name="テキスト ボックス 17">
            <a:extLst>
              <a:ext uri="{FF2B5EF4-FFF2-40B4-BE49-F238E27FC236}">
                <a16:creationId xmlns:a16="http://schemas.microsoft.com/office/drawing/2014/main" id="{D5FC88F4-AEFE-2AD4-FE96-2A615E7EB3A3}"/>
              </a:ext>
            </a:extLst>
          </p:cNvPr>
          <p:cNvSpPr txBox="1"/>
          <p:nvPr/>
        </p:nvSpPr>
        <p:spPr>
          <a:xfrm>
            <a:off x="6335192" y="5962045"/>
            <a:ext cx="2234377" cy="646331"/>
          </a:xfrm>
          <a:prstGeom prst="rect">
            <a:avLst/>
          </a:prstGeom>
          <a:noFill/>
          <a:ln w="12700">
            <a:solidFill>
              <a:schemeClr val="bg2">
                <a:lumMod val="75000"/>
              </a:schemeClr>
            </a:solidFill>
          </a:ln>
        </p:spPr>
        <p:txBody>
          <a:bodyPr wrap="square" lIns="3600" rIns="3600" rtlCol="0">
            <a:spAutoFit/>
          </a:bodyPr>
          <a:lstStyle/>
          <a:p>
            <a:r>
              <a:rPr lang="ja-JP" altLang="en-US" sz="1200" dirty="0">
                <a:solidFill>
                  <a:schemeClr val="tx2"/>
                </a:solidFill>
                <a:latin typeface="Meiryo UI" panose="020B0604030504040204" pitchFamily="50" charset="-128"/>
                <a:ea typeface="Meiryo UI" panose="020B0604030504040204" pitchFamily="50" charset="-128"/>
              </a:rPr>
              <a:t>仕事用フォルダ</a:t>
            </a:r>
            <a:endParaRPr lang="en-US" altLang="ja-JP" sz="1200" dirty="0">
              <a:solidFill>
                <a:schemeClr val="tx2"/>
              </a:solidFill>
              <a:latin typeface="Meiryo UI" panose="020B0604030504040204" pitchFamily="50" charset="-128"/>
              <a:ea typeface="Meiryo UI" panose="020B0604030504040204" pitchFamily="50" charset="-128"/>
            </a:endParaRPr>
          </a:p>
          <a:p>
            <a:r>
              <a:rPr lang="ja-JP" altLang="en-US" sz="1200" dirty="0">
                <a:solidFill>
                  <a:schemeClr val="tx2"/>
                </a:solidFill>
                <a:latin typeface="Meiryo UI" panose="020B0604030504040204" pitchFamily="50" charset="-128"/>
                <a:ea typeface="Meiryo UI" panose="020B0604030504040204" pitchFamily="50" charset="-128"/>
              </a:rPr>
              <a:t>  ↳警察庁フォルダ</a:t>
            </a:r>
            <a:endParaRPr lang="en-US" altLang="ja-JP" sz="1200" dirty="0">
              <a:solidFill>
                <a:schemeClr val="tx2"/>
              </a:solidFill>
              <a:latin typeface="Meiryo UI" panose="020B0604030504040204" pitchFamily="50" charset="-128"/>
              <a:ea typeface="Meiryo UI" panose="020B0604030504040204" pitchFamily="50" charset="-128"/>
            </a:endParaRPr>
          </a:p>
          <a:p>
            <a:r>
              <a:rPr lang="en-US" altLang="ja-JP" sz="1200" dirty="0">
                <a:solidFill>
                  <a:schemeClr val="tx2"/>
                </a:solidFill>
                <a:latin typeface="Meiryo UI" panose="020B0604030504040204" pitchFamily="50" charset="-128"/>
                <a:ea typeface="Meiryo UI" panose="020B0604030504040204" pitchFamily="50" charset="-128"/>
              </a:rPr>
              <a:t>    </a:t>
            </a:r>
            <a:r>
              <a:rPr lang="ja-JP" altLang="en-US" sz="1200" dirty="0">
                <a:solidFill>
                  <a:schemeClr val="tx2"/>
                </a:solidFill>
                <a:latin typeface="Meiryo UI" panose="020B0604030504040204" pitchFamily="50" charset="-128"/>
                <a:ea typeface="Meiryo UI" panose="020B0604030504040204" pitchFamily="50" charset="-128"/>
              </a:rPr>
              <a:t>↳</a:t>
            </a:r>
            <a:r>
              <a:rPr lang="en-US" altLang="ja-JP" sz="1200" dirty="0">
                <a:solidFill>
                  <a:schemeClr val="tx2"/>
                </a:solidFill>
                <a:latin typeface="Meiryo UI" panose="020B0604030504040204" pitchFamily="50" charset="-128"/>
                <a:ea typeface="Meiryo UI" panose="020B0604030504040204" pitchFamily="50" charset="-128"/>
              </a:rPr>
              <a:t>”Tech</a:t>
            </a:r>
            <a:r>
              <a:rPr lang="ja-JP" altLang="en-US" sz="1200" dirty="0">
                <a:solidFill>
                  <a:schemeClr val="tx2"/>
                </a:solidFill>
                <a:latin typeface="Meiryo UI" panose="020B0604030504040204" pitchFamily="50" charset="-128"/>
                <a:ea typeface="Meiryo UI" panose="020B0604030504040204" pitchFamily="50" charset="-128"/>
              </a:rPr>
              <a:t> </a:t>
            </a:r>
            <a:r>
              <a:rPr lang="en-US" altLang="ja-JP" sz="1200" dirty="0">
                <a:solidFill>
                  <a:schemeClr val="tx2"/>
                </a:solidFill>
                <a:latin typeface="Meiryo UI" panose="020B0604030504040204" pitchFamily="50" charset="-128"/>
                <a:ea typeface="Meiryo UI" panose="020B0604030504040204" pitchFamily="50" charset="-128"/>
              </a:rPr>
              <a:t>Companies...”</a:t>
            </a:r>
            <a:r>
              <a:rPr lang="ja-JP" altLang="en-US" sz="1200" dirty="0">
                <a:solidFill>
                  <a:schemeClr val="tx2"/>
                </a:solidFill>
                <a:latin typeface="Meiryo UI" panose="020B0604030504040204" pitchFamily="50" charset="-128"/>
                <a:ea typeface="Meiryo UI" panose="020B0604030504040204" pitchFamily="50" charset="-128"/>
              </a:rPr>
              <a:t>チャット</a:t>
            </a:r>
          </a:p>
        </p:txBody>
      </p:sp>
      <p:cxnSp>
        <p:nvCxnSpPr>
          <p:cNvPr id="14" name="コネクタ: カギ線 13">
            <a:extLst>
              <a:ext uri="{FF2B5EF4-FFF2-40B4-BE49-F238E27FC236}">
                <a16:creationId xmlns:a16="http://schemas.microsoft.com/office/drawing/2014/main" id="{3208E1C1-25F9-1FD9-EF0C-E70451E8371D}"/>
              </a:ext>
            </a:extLst>
          </p:cNvPr>
          <p:cNvCxnSpPr>
            <a:cxnSpLocks/>
            <a:stCxn id="18" idx="1"/>
          </p:cNvCxnSpPr>
          <p:nvPr/>
        </p:nvCxnSpPr>
        <p:spPr>
          <a:xfrm rot="10800000">
            <a:off x="5674668" y="4536143"/>
            <a:ext cx="660525" cy="1749068"/>
          </a:xfrm>
          <a:prstGeom prst="bentConnector2">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二等辺三角形 14">
            <a:extLst>
              <a:ext uri="{FF2B5EF4-FFF2-40B4-BE49-F238E27FC236}">
                <a16:creationId xmlns:a16="http://schemas.microsoft.com/office/drawing/2014/main" id="{4ED6F69B-597B-BF50-6057-8D6B607A9442}"/>
              </a:ext>
            </a:extLst>
          </p:cNvPr>
          <p:cNvSpPr/>
          <p:nvPr/>
        </p:nvSpPr>
        <p:spPr>
          <a:xfrm rot="5400000">
            <a:off x="3717737" y="3769715"/>
            <a:ext cx="959224" cy="374557"/>
          </a:xfrm>
          <a:prstGeom prst="triangle">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335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4B164-A745-3977-C02A-32157E274C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79F7C7C-9B96-AAEF-E904-7BDC0DD66170}"/>
              </a:ext>
            </a:extLst>
          </p:cNvPr>
          <p:cNvSpPr>
            <a:spLocks noGrp="1"/>
          </p:cNvSpPr>
          <p:nvPr>
            <p:ph type="title"/>
          </p:nvPr>
        </p:nvSpPr>
        <p:spPr/>
        <p:txBody>
          <a:bodyPr/>
          <a:lstStyle/>
          <a:p>
            <a:r>
              <a:rPr kumimoji="1" lang="en-US" altLang="ja-JP" dirty="0"/>
              <a:t>Google AI Studio</a:t>
            </a:r>
            <a:r>
              <a:rPr kumimoji="1" lang="ja-JP" altLang="en-US" dirty="0"/>
              <a:t>とは</a:t>
            </a:r>
          </a:p>
        </p:txBody>
      </p:sp>
      <p:sp>
        <p:nvSpPr>
          <p:cNvPr id="3" name="コンテンツ プレースホルダー 2">
            <a:extLst>
              <a:ext uri="{FF2B5EF4-FFF2-40B4-BE49-F238E27FC236}">
                <a16:creationId xmlns:a16="http://schemas.microsoft.com/office/drawing/2014/main" id="{7CEEAF08-8D0E-40A8-F00E-0D912C5B4CBC}"/>
              </a:ext>
            </a:extLst>
          </p:cNvPr>
          <p:cNvSpPr>
            <a:spLocks noGrp="1"/>
          </p:cNvSpPr>
          <p:nvPr>
            <p:ph idx="1"/>
          </p:nvPr>
        </p:nvSpPr>
        <p:spPr>
          <a:xfrm>
            <a:off x="107949" y="1628774"/>
            <a:ext cx="8928100" cy="4679951"/>
          </a:xfrm>
        </p:spPr>
        <p:txBody>
          <a:bodyPr>
            <a:normAutofit/>
          </a:bodyPr>
          <a:lstStyle/>
          <a:p>
            <a:r>
              <a:rPr kumimoji="1" lang="ja-JP" altLang="en-US" b="1" dirty="0"/>
              <a:t>開発者向けのプロトタイプ制作ツール</a:t>
            </a:r>
            <a:endParaRPr kumimoji="1" lang="en-US" altLang="ja-JP" b="1" dirty="0"/>
          </a:p>
          <a:p>
            <a:pPr lvl="1"/>
            <a:r>
              <a:rPr lang="en-US" altLang="ja-JP" dirty="0"/>
              <a:t>Google</a:t>
            </a:r>
            <a:r>
              <a:rPr lang="ja-JP" altLang="en-US" dirty="0"/>
              <a:t>が提供する</a:t>
            </a:r>
            <a:r>
              <a:rPr lang="en-US" altLang="ja-JP" dirty="0"/>
              <a:t>AI</a:t>
            </a:r>
            <a:r>
              <a:rPr lang="ja-JP" altLang="en-US" dirty="0"/>
              <a:t>アプリ開発プラットフォームであり、将来的に</a:t>
            </a:r>
            <a:r>
              <a:rPr lang="en-US" altLang="ja-JP" dirty="0"/>
              <a:t>Gemini</a:t>
            </a:r>
            <a:r>
              <a:rPr lang="ja-JP" altLang="en-US" dirty="0"/>
              <a:t>に搭載される機能のベータ版を使用可能</a:t>
            </a:r>
            <a:endParaRPr lang="en-US" altLang="ja-JP" dirty="0"/>
          </a:p>
          <a:p>
            <a:pPr lvl="1"/>
            <a:r>
              <a:rPr lang="ja-JP" altLang="en-US" dirty="0"/>
              <a:t>ブラウザ上で動作するため複雑な環境構築は不要で、</a:t>
            </a:r>
            <a:r>
              <a:rPr lang="en-US" altLang="ja-JP" dirty="0"/>
              <a:t>Google</a:t>
            </a:r>
            <a:r>
              <a:rPr lang="ja-JP" altLang="en-US" dirty="0"/>
              <a:t>アカウントがあれば誰でも利用可能</a:t>
            </a:r>
            <a:endParaRPr kumimoji="1" lang="en-US" altLang="ja-JP" dirty="0"/>
          </a:p>
          <a:p>
            <a:r>
              <a:rPr lang="ja-JP" altLang="en-US" b="1" dirty="0"/>
              <a:t>利用可能な</a:t>
            </a:r>
            <a:r>
              <a:rPr lang="en-US" altLang="ja-JP" b="1" dirty="0"/>
              <a:t>3</a:t>
            </a:r>
            <a:r>
              <a:rPr lang="ja-JP" altLang="en-US" b="1" dirty="0"/>
              <a:t>つのモード</a:t>
            </a:r>
            <a:endParaRPr lang="en-US" altLang="ja-JP" b="1" dirty="0"/>
          </a:p>
          <a:p>
            <a:pPr lvl="1"/>
            <a:r>
              <a:rPr kumimoji="1" lang="en-US" altLang="ja-JP" u="sng" dirty="0"/>
              <a:t>Chat with models</a:t>
            </a:r>
          </a:p>
          <a:p>
            <a:pPr lvl="2"/>
            <a:r>
              <a:rPr kumimoji="1" lang="ja-JP" altLang="en-US" u="sng" dirty="0"/>
              <a:t>従来の</a:t>
            </a:r>
            <a:r>
              <a:rPr kumimoji="1" lang="en-US" altLang="ja-JP" u="sng" dirty="0"/>
              <a:t>Gemini</a:t>
            </a:r>
            <a:r>
              <a:rPr kumimoji="1" lang="ja-JP" altLang="en-US" u="sng" dirty="0"/>
              <a:t>アプリでは未公開の最新モデルから、古いレガシーモデルまで利用可能</a:t>
            </a:r>
            <a:endParaRPr kumimoji="1" lang="en-US" altLang="ja-JP" u="sng" dirty="0"/>
          </a:p>
          <a:p>
            <a:pPr lvl="2"/>
            <a:r>
              <a:rPr lang="en-US" altLang="ja-JP" u="sng" dirty="0"/>
              <a:t>LLM</a:t>
            </a:r>
            <a:r>
              <a:rPr lang="ja-JP" altLang="en-US" u="sng" dirty="0"/>
              <a:t>の思考レベルや出力形式を細かく調整したり、思考過程を表示させたりすることが可能</a:t>
            </a:r>
            <a:endParaRPr kumimoji="1" lang="en-US" altLang="ja-JP" u="sng" dirty="0"/>
          </a:p>
          <a:p>
            <a:pPr lvl="1"/>
            <a:r>
              <a:rPr lang="en-US" altLang="ja-JP" dirty="0"/>
              <a:t>Build AI apps</a:t>
            </a:r>
          </a:p>
          <a:p>
            <a:pPr lvl="2"/>
            <a:r>
              <a:rPr lang="en-US" altLang="ja-JP" dirty="0"/>
              <a:t>AI</a:t>
            </a:r>
            <a:r>
              <a:rPr lang="ja-JP" altLang="en-US" dirty="0"/>
              <a:t>アプリを作成するモードであり、対話的な指示だけで</a:t>
            </a:r>
            <a:r>
              <a:rPr lang="en-US" altLang="ja-JP" dirty="0"/>
              <a:t>HTML</a:t>
            </a:r>
            <a:r>
              <a:rPr lang="ja-JP" altLang="en-US" dirty="0"/>
              <a:t>や</a:t>
            </a:r>
            <a:r>
              <a:rPr lang="en-US" altLang="ja-JP" dirty="0"/>
              <a:t>Python</a:t>
            </a:r>
            <a:r>
              <a:rPr lang="ja-JP" altLang="en-US" dirty="0"/>
              <a:t>などをコードを自動生成</a:t>
            </a:r>
            <a:endParaRPr lang="en-US" altLang="ja-JP" dirty="0"/>
          </a:p>
          <a:p>
            <a:pPr lvl="2"/>
            <a:r>
              <a:rPr lang="ja-JP" altLang="en-US" dirty="0"/>
              <a:t>アプリ作成から外部へのデプロイを一貫して実行可能であり、他の人が作成したアプリも利用可能</a:t>
            </a:r>
            <a:endParaRPr lang="en-US" altLang="ja-JP" dirty="0"/>
          </a:p>
          <a:p>
            <a:pPr lvl="1"/>
            <a:r>
              <a:rPr kumimoji="1" lang="en-US" altLang="ja-JP" dirty="0"/>
              <a:t>Monitor API usage</a:t>
            </a:r>
          </a:p>
          <a:p>
            <a:pPr lvl="2"/>
            <a:r>
              <a:rPr kumimoji="1" lang="en-US" altLang="ja-JP" dirty="0"/>
              <a:t>AI</a:t>
            </a:r>
            <a:r>
              <a:rPr kumimoji="1" lang="ja-JP" altLang="en-US" dirty="0"/>
              <a:t>アプリの作成に使用した</a:t>
            </a:r>
            <a:r>
              <a:rPr kumimoji="1" lang="en-US" altLang="ja-JP" dirty="0"/>
              <a:t>API</a:t>
            </a:r>
            <a:r>
              <a:rPr kumimoji="1" lang="ja-JP" altLang="en-US" dirty="0"/>
              <a:t>キーの使用量や請求金額を確認するためのモード</a:t>
            </a:r>
            <a:endParaRPr kumimoji="1" lang="en-US" altLang="ja-JP" dirty="0"/>
          </a:p>
          <a:p>
            <a:r>
              <a:rPr lang="ja-JP" altLang="en-US" b="1" dirty="0"/>
              <a:t>使用可能モデル（</a:t>
            </a:r>
            <a:r>
              <a:rPr lang="en-US" altLang="ja-JP" b="1" dirty="0"/>
              <a:t>2026</a:t>
            </a:r>
            <a:r>
              <a:rPr lang="ja-JP" altLang="en-US" b="1" dirty="0"/>
              <a:t>年</a:t>
            </a:r>
            <a:r>
              <a:rPr lang="en-US" altLang="ja-JP" b="1" dirty="0"/>
              <a:t>1</a:t>
            </a:r>
            <a:r>
              <a:rPr lang="ja-JP" altLang="en-US" b="1" dirty="0"/>
              <a:t>月時点）</a:t>
            </a:r>
            <a:endParaRPr kumimoji="1" lang="en-US" altLang="ja-JP" b="1" dirty="0"/>
          </a:p>
          <a:p>
            <a:pPr lvl="1"/>
            <a:r>
              <a:rPr lang="en-US" altLang="ja-JP" dirty="0"/>
              <a:t>LLM	</a:t>
            </a:r>
            <a:r>
              <a:rPr lang="ja-JP" altLang="en-US" dirty="0"/>
              <a:t>：</a:t>
            </a:r>
            <a:r>
              <a:rPr lang="en-US" altLang="ja-JP" dirty="0"/>
              <a:t>Gemini 3 Pro Preview</a:t>
            </a:r>
            <a:r>
              <a:rPr lang="ja-JP" altLang="en-US" dirty="0"/>
              <a:t>、</a:t>
            </a:r>
            <a:r>
              <a:rPr lang="en-US" altLang="ja-JP" dirty="0"/>
              <a:t>Gemini 3 Flash Preview</a:t>
            </a:r>
            <a:r>
              <a:rPr lang="ja-JP" altLang="en-US" dirty="0"/>
              <a:t>、</a:t>
            </a:r>
            <a:r>
              <a:rPr lang="en-US" altLang="ja-JP" dirty="0"/>
              <a:t>Gemini 2.5 Pro</a:t>
            </a:r>
            <a:r>
              <a:rPr lang="ja-JP" altLang="en-US" dirty="0"/>
              <a:t>等</a:t>
            </a:r>
            <a:endParaRPr lang="en-US" altLang="ja-JP" dirty="0"/>
          </a:p>
          <a:p>
            <a:pPr lvl="1"/>
            <a:r>
              <a:rPr lang="en-US" altLang="ja-JP" dirty="0"/>
              <a:t>Images	</a:t>
            </a:r>
            <a:r>
              <a:rPr lang="ja-JP" altLang="en-US" dirty="0"/>
              <a:t>：</a:t>
            </a:r>
            <a:r>
              <a:rPr lang="en-US" altLang="ja-JP" dirty="0"/>
              <a:t>Nano Banana Pro</a:t>
            </a:r>
            <a:r>
              <a:rPr lang="ja-JP" altLang="en-US" dirty="0"/>
              <a:t>（要課金）、</a:t>
            </a:r>
            <a:r>
              <a:rPr lang="en-US" altLang="ja-JP" dirty="0"/>
              <a:t>Nano Banana</a:t>
            </a:r>
            <a:r>
              <a:rPr lang="ja-JP" altLang="en-US" dirty="0"/>
              <a:t>、</a:t>
            </a:r>
            <a:r>
              <a:rPr lang="en-US" altLang="ja-JP" dirty="0"/>
              <a:t>Imagen 4</a:t>
            </a:r>
            <a:r>
              <a:rPr lang="ja-JP" altLang="en-US" dirty="0"/>
              <a:t>等</a:t>
            </a:r>
            <a:endParaRPr lang="en-US" altLang="ja-JP" dirty="0"/>
          </a:p>
          <a:p>
            <a:pPr lvl="1"/>
            <a:r>
              <a:rPr lang="en-US" altLang="ja-JP" dirty="0"/>
              <a:t>Video	</a:t>
            </a:r>
            <a:r>
              <a:rPr lang="ja-JP" altLang="en-US" dirty="0"/>
              <a:t>：</a:t>
            </a:r>
            <a:r>
              <a:rPr lang="en-US" altLang="ja-JP" dirty="0"/>
              <a:t>Veo3.1</a:t>
            </a:r>
            <a:r>
              <a:rPr lang="ja-JP" altLang="en-US" dirty="0"/>
              <a:t>（要課金）、</a:t>
            </a:r>
            <a:r>
              <a:rPr lang="en-US" altLang="ja-JP" dirty="0"/>
              <a:t>Veo3.1 fast</a:t>
            </a:r>
            <a:r>
              <a:rPr lang="ja-JP" altLang="en-US" dirty="0"/>
              <a:t>（要課金）、</a:t>
            </a:r>
            <a:r>
              <a:rPr lang="en-US" altLang="ja-JP" dirty="0"/>
              <a:t>Veo 2</a:t>
            </a:r>
            <a:r>
              <a:rPr lang="ja-JP" altLang="en-US" dirty="0"/>
              <a:t>（要課金）</a:t>
            </a:r>
            <a:endParaRPr kumimoji="1" lang="en-US" altLang="ja-JP" dirty="0"/>
          </a:p>
          <a:p>
            <a:pPr lvl="1"/>
            <a:endParaRPr lang="en-US" altLang="ja-JP" dirty="0"/>
          </a:p>
          <a:p>
            <a:pPr lvl="2"/>
            <a:endParaRPr kumimoji="1" lang="ja-JP" altLang="en-US" dirty="0"/>
          </a:p>
        </p:txBody>
      </p:sp>
      <p:sp>
        <p:nvSpPr>
          <p:cNvPr id="5" name="フッター プレースホルダー 4">
            <a:extLst>
              <a:ext uri="{FF2B5EF4-FFF2-40B4-BE49-F238E27FC236}">
                <a16:creationId xmlns:a16="http://schemas.microsoft.com/office/drawing/2014/main" id="{C8719B9E-F909-E132-84FA-E856C02560C3}"/>
              </a:ext>
            </a:extLst>
          </p:cNvPr>
          <p:cNvSpPr>
            <a:spLocks noGrp="1"/>
          </p:cNvSpPr>
          <p:nvPr>
            <p:ph type="ftr" sz="quarter" idx="11"/>
          </p:nvPr>
        </p:nvSpPr>
        <p:spPr/>
        <p:txBody>
          <a:bodyPr/>
          <a:lstStyle/>
          <a:p>
            <a:endParaRPr lang="ja-JP" altLang="en-US" dirty="0">
              <a:solidFill>
                <a:schemeClr val="tx2"/>
              </a:solidFill>
            </a:endParaRPr>
          </a:p>
        </p:txBody>
      </p:sp>
      <p:sp>
        <p:nvSpPr>
          <p:cNvPr id="4" name="テキスト プレースホルダー 3">
            <a:extLst>
              <a:ext uri="{FF2B5EF4-FFF2-40B4-BE49-F238E27FC236}">
                <a16:creationId xmlns:a16="http://schemas.microsoft.com/office/drawing/2014/main" id="{C1DF69DE-CE4A-E61B-F700-D536B1230A33}"/>
              </a:ext>
            </a:extLst>
          </p:cNvPr>
          <p:cNvSpPr>
            <a:spLocks noGrp="1"/>
          </p:cNvSpPr>
          <p:nvPr>
            <p:ph type="body" sz="quarter" idx="13"/>
          </p:nvPr>
        </p:nvSpPr>
        <p:spPr/>
        <p:txBody>
          <a:bodyPr/>
          <a:lstStyle/>
          <a:p>
            <a:r>
              <a:rPr kumimoji="1" lang="en-US" altLang="ja-JP" dirty="0"/>
              <a:t>Google AI Studio</a:t>
            </a:r>
            <a:r>
              <a:rPr kumimoji="1" lang="ja-JP" altLang="en-US" dirty="0"/>
              <a:t>は、</a:t>
            </a:r>
            <a:r>
              <a:rPr lang="en-US" altLang="ja-JP" dirty="0"/>
              <a:t>Gemini</a:t>
            </a:r>
            <a:r>
              <a:rPr lang="ja-JP" altLang="en-US" dirty="0"/>
              <a:t>や</a:t>
            </a:r>
            <a:r>
              <a:rPr lang="en-US" altLang="ja-JP" dirty="0"/>
              <a:t>Nano Banana</a:t>
            </a:r>
            <a:r>
              <a:rPr lang="ja-JP" altLang="en-US" dirty="0"/>
              <a:t>（画像生成）等を用いたアプリ開発を行うために</a:t>
            </a:r>
            <a:r>
              <a:rPr lang="en-US" altLang="ja-JP" dirty="0"/>
              <a:t>Google</a:t>
            </a:r>
            <a:r>
              <a:rPr lang="ja-JP" altLang="en-US" dirty="0"/>
              <a:t>から提供されているツール。ベータ版機能の先行利用や</a:t>
            </a:r>
            <a:r>
              <a:rPr lang="en-US" altLang="ja-JP" dirty="0"/>
              <a:t>AI</a:t>
            </a:r>
            <a:r>
              <a:rPr lang="ja-JP" altLang="en-US" dirty="0"/>
              <a:t>の細かい設定等を行うことが可能である。</a:t>
            </a:r>
            <a:endParaRPr kumimoji="1" lang="ja-JP" altLang="en-US" dirty="0"/>
          </a:p>
        </p:txBody>
      </p:sp>
    </p:spTree>
    <p:extLst>
      <p:ext uri="{BB962C8B-B14F-4D97-AF65-F5344CB8AC3E}">
        <p14:creationId xmlns:p14="http://schemas.microsoft.com/office/powerpoint/2010/main" val="118145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42226-B4B4-F470-0703-FBE19B26D916}"/>
              </a:ext>
            </a:extLst>
          </p:cNvPr>
          <p:cNvSpPr>
            <a:spLocks noGrp="1"/>
          </p:cNvSpPr>
          <p:nvPr>
            <p:ph type="title"/>
          </p:nvPr>
        </p:nvSpPr>
        <p:spPr/>
        <p:txBody>
          <a:bodyPr/>
          <a:lstStyle/>
          <a:p>
            <a:r>
              <a:rPr kumimoji="1" lang="en-US" altLang="ja-JP" dirty="0"/>
              <a:t>Google AI Studio</a:t>
            </a:r>
            <a:r>
              <a:rPr kumimoji="1" lang="ja-JP" altLang="en-US" dirty="0"/>
              <a:t>でのチャット画面の利用方法</a:t>
            </a:r>
          </a:p>
        </p:txBody>
      </p:sp>
      <p:sp>
        <p:nvSpPr>
          <p:cNvPr id="5" name="フッター プレースホルダー 4">
            <a:extLst>
              <a:ext uri="{FF2B5EF4-FFF2-40B4-BE49-F238E27FC236}">
                <a16:creationId xmlns:a16="http://schemas.microsoft.com/office/drawing/2014/main" id="{1C206746-FADA-57DF-6861-8BFA522D4DBF}"/>
              </a:ext>
            </a:extLst>
          </p:cNvPr>
          <p:cNvSpPr>
            <a:spLocks noGrp="1"/>
          </p:cNvSpPr>
          <p:nvPr>
            <p:ph type="ftr" sz="quarter" idx="11"/>
          </p:nvPr>
        </p:nvSpPr>
        <p:spPr/>
        <p:txBody>
          <a:bodyPr/>
          <a:lstStyle/>
          <a:p>
            <a:endParaRPr lang="ja-JP" altLang="en-US" dirty="0">
              <a:solidFill>
                <a:schemeClr val="tx2"/>
              </a:solidFill>
            </a:endParaRPr>
          </a:p>
        </p:txBody>
      </p:sp>
      <p:sp>
        <p:nvSpPr>
          <p:cNvPr id="4" name="テキスト プレースホルダー 3">
            <a:extLst>
              <a:ext uri="{FF2B5EF4-FFF2-40B4-BE49-F238E27FC236}">
                <a16:creationId xmlns:a16="http://schemas.microsoft.com/office/drawing/2014/main" id="{0DD1CF77-B893-9F1D-0929-8B85BC4E3B4A}"/>
              </a:ext>
            </a:extLst>
          </p:cNvPr>
          <p:cNvSpPr>
            <a:spLocks noGrp="1"/>
          </p:cNvSpPr>
          <p:nvPr>
            <p:ph type="body" sz="quarter" idx="13"/>
          </p:nvPr>
        </p:nvSpPr>
        <p:spPr/>
        <p:txBody>
          <a:bodyPr/>
          <a:lstStyle/>
          <a:p>
            <a:r>
              <a:rPr kumimoji="1" lang="en-US" altLang="ja-JP" dirty="0"/>
              <a:t>Google AI Studio</a:t>
            </a:r>
            <a:r>
              <a:rPr kumimoji="1" lang="ja-JP" altLang="en-US" dirty="0"/>
              <a:t>の</a:t>
            </a:r>
            <a:r>
              <a:rPr kumimoji="1" lang="en-US" altLang="ja-JP" dirty="0"/>
              <a:t>Chat with models</a:t>
            </a:r>
            <a:r>
              <a:rPr kumimoji="1" lang="ja-JP" altLang="en-US" dirty="0"/>
              <a:t>モードで、</a:t>
            </a:r>
            <a:r>
              <a:rPr kumimoji="1" lang="en-US" altLang="ja-JP" dirty="0"/>
              <a:t>Gemini</a:t>
            </a:r>
            <a:r>
              <a:rPr kumimoji="1" lang="ja-JP" altLang="en-US" dirty="0"/>
              <a:t>を利用する際の機能を</a:t>
            </a:r>
            <a:r>
              <a:rPr kumimoji="1" lang="en-US" altLang="ja-JP" dirty="0"/>
              <a:t>UI</a:t>
            </a:r>
            <a:r>
              <a:rPr kumimoji="1" lang="ja-JP" altLang="en-US" dirty="0"/>
              <a:t>ベースで解説する。</a:t>
            </a:r>
          </a:p>
        </p:txBody>
      </p:sp>
      <p:pic>
        <p:nvPicPr>
          <p:cNvPr id="9" name="図 8" descr="携帯電話のスクリーンショット&#10;&#10;AI 生成コンテンツは誤りを含む可能性があります。">
            <a:extLst>
              <a:ext uri="{FF2B5EF4-FFF2-40B4-BE49-F238E27FC236}">
                <a16:creationId xmlns:a16="http://schemas.microsoft.com/office/drawing/2014/main" id="{CA38B229-FA64-6CF4-6BB5-D38A456FC86A}"/>
              </a:ext>
            </a:extLst>
          </p:cNvPr>
          <p:cNvPicPr>
            <a:picLocks noChangeAspect="1"/>
          </p:cNvPicPr>
          <p:nvPr/>
        </p:nvPicPr>
        <p:blipFill>
          <a:blip r:embed="rId2"/>
          <a:stretch>
            <a:fillRect/>
          </a:stretch>
        </p:blipFill>
        <p:spPr>
          <a:xfrm>
            <a:off x="221244" y="1639641"/>
            <a:ext cx="5012116" cy="4674862"/>
          </a:xfrm>
          <a:prstGeom prst="rect">
            <a:avLst/>
          </a:prstGeom>
        </p:spPr>
      </p:pic>
      <p:sp>
        <p:nvSpPr>
          <p:cNvPr id="16" name="テキスト ボックス 15">
            <a:extLst>
              <a:ext uri="{FF2B5EF4-FFF2-40B4-BE49-F238E27FC236}">
                <a16:creationId xmlns:a16="http://schemas.microsoft.com/office/drawing/2014/main" id="{E4ED1DF0-32B2-226C-6A3A-05F61FE9092A}"/>
              </a:ext>
            </a:extLst>
          </p:cNvPr>
          <p:cNvSpPr txBox="1"/>
          <p:nvPr/>
        </p:nvSpPr>
        <p:spPr>
          <a:xfrm>
            <a:off x="5782235" y="1607660"/>
            <a:ext cx="3146239" cy="276999"/>
          </a:xfrm>
          <a:prstGeom prst="rect">
            <a:avLst/>
          </a:prstGeom>
          <a:noFill/>
          <a:ln w="12700">
            <a:solidFill>
              <a:schemeClr val="bg2">
                <a:lumMod val="75000"/>
              </a:schemeClr>
            </a:solidFill>
          </a:ln>
        </p:spPr>
        <p:txBody>
          <a:bodyPr wrap="square" lIns="36000" rIns="36000" rtlCol="0">
            <a:spAutoFit/>
          </a:bodyPr>
          <a:lstStyle/>
          <a:p>
            <a:r>
              <a:rPr lang="ja-JP" altLang="en-US" sz="1200" dirty="0">
                <a:solidFill>
                  <a:schemeClr val="tx2"/>
                </a:solidFill>
                <a:latin typeface="Meiryo UI" panose="020B0604030504040204" pitchFamily="50" charset="-128"/>
                <a:ea typeface="Meiryo UI" panose="020B0604030504040204" pitchFamily="50" charset="-128"/>
              </a:rPr>
              <a:t>学習禁止モードのオン</a:t>
            </a:r>
            <a:r>
              <a:rPr lang="en-US" altLang="ja-JP" sz="1200" dirty="0">
                <a:solidFill>
                  <a:schemeClr val="tx2"/>
                </a:solidFill>
                <a:latin typeface="Meiryo UI" panose="020B0604030504040204" pitchFamily="50" charset="-128"/>
                <a:ea typeface="Meiryo UI" panose="020B0604030504040204" pitchFamily="50" charset="-128"/>
              </a:rPr>
              <a:t>/</a:t>
            </a:r>
            <a:r>
              <a:rPr lang="ja-JP" altLang="en-US" sz="1200" dirty="0">
                <a:solidFill>
                  <a:schemeClr val="tx2"/>
                </a:solidFill>
                <a:latin typeface="Meiryo UI" panose="020B0604030504040204" pitchFamily="50" charset="-128"/>
                <a:ea typeface="Meiryo UI" panose="020B0604030504040204" pitchFamily="50" charset="-128"/>
              </a:rPr>
              <a:t>オフ</a:t>
            </a:r>
            <a:endParaRPr lang="en-US" altLang="ja-JP" sz="1200" dirty="0">
              <a:solidFill>
                <a:schemeClr val="tx2"/>
              </a:solidFill>
              <a:latin typeface="Meiryo UI" panose="020B0604030504040204" pitchFamily="50" charset="-128"/>
              <a:ea typeface="Meiryo UI" panose="020B0604030504040204" pitchFamily="50" charset="-128"/>
            </a:endParaRPr>
          </a:p>
        </p:txBody>
      </p:sp>
      <p:cxnSp>
        <p:nvCxnSpPr>
          <p:cNvPr id="48" name="コネクタ: カギ線 47">
            <a:extLst>
              <a:ext uri="{FF2B5EF4-FFF2-40B4-BE49-F238E27FC236}">
                <a16:creationId xmlns:a16="http://schemas.microsoft.com/office/drawing/2014/main" id="{C4B32C0D-AB83-C16F-3EF6-40074D3F5C4D}"/>
              </a:ext>
            </a:extLst>
          </p:cNvPr>
          <p:cNvCxnSpPr>
            <a:cxnSpLocks/>
            <a:stCxn id="52" idx="1"/>
          </p:cNvCxnSpPr>
          <p:nvPr/>
        </p:nvCxnSpPr>
        <p:spPr>
          <a:xfrm rot="10800000">
            <a:off x="4684491" y="1985957"/>
            <a:ext cx="1097745" cy="236997"/>
          </a:xfrm>
          <a:prstGeom prst="bentConnector3">
            <a:avLst>
              <a:gd name="adj1" fmla="val 18968"/>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テキスト ボックス 51">
            <a:extLst>
              <a:ext uri="{FF2B5EF4-FFF2-40B4-BE49-F238E27FC236}">
                <a16:creationId xmlns:a16="http://schemas.microsoft.com/office/drawing/2014/main" id="{44CA070D-F2E3-DF5F-F18F-64113404A7C2}"/>
              </a:ext>
            </a:extLst>
          </p:cNvPr>
          <p:cNvSpPr txBox="1"/>
          <p:nvPr/>
        </p:nvSpPr>
        <p:spPr>
          <a:xfrm>
            <a:off x="5782235" y="1992120"/>
            <a:ext cx="3146239" cy="461665"/>
          </a:xfrm>
          <a:prstGeom prst="rect">
            <a:avLst/>
          </a:prstGeom>
          <a:noFill/>
          <a:ln w="12700">
            <a:solidFill>
              <a:schemeClr val="bg2">
                <a:lumMod val="75000"/>
              </a:schemeClr>
            </a:solidFill>
          </a:ln>
        </p:spPr>
        <p:txBody>
          <a:bodyPr wrap="square" lIns="36000" rIns="36000" rtlCol="0">
            <a:spAutoFit/>
          </a:bodyPr>
          <a:lstStyle/>
          <a:p>
            <a:r>
              <a:rPr lang="ja-JP" altLang="en-US" sz="1200" dirty="0">
                <a:solidFill>
                  <a:schemeClr val="tx2"/>
                </a:solidFill>
                <a:latin typeface="Meiryo UI" panose="020B0604030504040204" pitchFamily="50" charset="-128"/>
                <a:ea typeface="Meiryo UI" panose="020B0604030504040204" pitchFamily="50" charset="-128"/>
              </a:rPr>
              <a:t>利用</a:t>
            </a:r>
            <a:r>
              <a:rPr lang="en-US" altLang="ja-JP" sz="1200" dirty="0">
                <a:solidFill>
                  <a:schemeClr val="tx2"/>
                </a:solidFill>
                <a:latin typeface="Meiryo UI" panose="020B0604030504040204" pitchFamily="50" charset="-128"/>
                <a:ea typeface="Meiryo UI" panose="020B0604030504040204" pitchFamily="50" charset="-128"/>
              </a:rPr>
              <a:t>AI</a:t>
            </a:r>
            <a:r>
              <a:rPr lang="ja-JP" altLang="en-US" sz="1200" dirty="0">
                <a:solidFill>
                  <a:schemeClr val="tx2"/>
                </a:solidFill>
                <a:latin typeface="Meiryo UI" panose="020B0604030504040204" pitchFamily="50" charset="-128"/>
                <a:ea typeface="Meiryo UI" panose="020B0604030504040204" pitchFamily="50" charset="-128"/>
              </a:rPr>
              <a:t>モデルの選択</a:t>
            </a:r>
            <a:endParaRPr lang="en-US" altLang="ja-JP" sz="1200" dirty="0">
              <a:solidFill>
                <a:schemeClr val="tx2"/>
              </a:solidFill>
              <a:latin typeface="Meiryo UI" panose="020B0604030504040204" pitchFamily="50" charset="-128"/>
              <a:ea typeface="Meiryo UI" panose="020B0604030504040204" pitchFamily="50" charset="-128"/>
            </a:endParaRPr>
          </a:p>
          <a:p>
            <a:r>
              <a:rPr lang="ja-JP" altLang="en-US" sz="1100" dirty="0">
                <a:solidFill>
                  <a:schemeClr val="tx2"/>
                </a:solidFill>
                <a:latin typeface="Meiryo UI" panose="020B0604030504040204" pitchFamily="50" charset="-128"/>
                <a:ea typeface="Meiryo UI" panose="020B0604030504040204" pitchFamily="50" charset="-128"/>
              </a:rPr>
              <a:t>　例）</a:t>
            </a:r>
            <a:r>
              <a:rPr lang="en-US" altLang="ja-JP" sz="1100" dirty="0">
                <a:solidFill>
                  <a:schemeClr val="tx2"/>
                </a:solidFill>
                <a:latin typeface="Meiryo UI" panose="020B0604030504040204" pitchFamily="50" charset="-128"/>
                <a:ea typeface="Meiryo UI" panose="020B0604030504040204" pitchFamily="50" charset="-128"/>
              </a:rPr>
              <a:t>Gemini 3</a:t>
            </a:r>
            <a:r>
              <a:rPr lang="ja-JP" altLang="en-US" sz="1100" dirty="0">
                <a:solidFill>
                  <a:schemeClr val="tx2"/>
                </a:solidFill>
                <a:latin typeface="Meiryo UI" panose="020B0604030504040204" pitchFamily="50" charset="-128"/>
                <a:ea typeface="Meiryo UI" panose="020B0604030504040204" pitchFamily="50" charset="-128"/>
              </a:rPr>
              <a:t>や</a:t>
            </a:r>
            <a:r>
              <a:rPr lang="en-US" altLang="ja-JP" sz="1100" dirty="0">
                <a:solidFill>
                  <a:schemeClr val="tx2"/>
                </a:solidFill>
                <a:latin typeface="Meiryo UI" panose="020B0604030504040204" pitchFamily="50" charset="-128"/>
                <a:ea typeface="Meiryo UI" panose="020B0604030504040204" pitchFamily="50" charset="-128"/>
              </a:rPr>
              <a:t>Nano Banana</a:t>
            </a:r>
            <a:r>
              <a:rPr lang="ja-JP" altLang="en-US" sz="1100" dirty="0">
                <a:solidFill>
                  <a:schemeClr val="tx2"/>
                </a:solidFill>
                <a:latin typeface="Meiryo UI" panose="020B0604030504040204" pitchFamily="50" charset="-128"/>
                <a:ea typeface="Meiryo UI" panose="020B0604030504040204" pitchFamily="50" charset="-128"/>
              </a:rPr>
              <a:t>等</a:t>
            </a:r>
          </a:p>
        </p:txBody>
      </p:sp>
      <p:sp>
        <p:nvSpPr>
          <p:cNvPr id="60" name="テキスト ボックス 59">
            <a:extLst>
              <a:ext uri="{FF2B5EF4-FFF2-40B4-BE49-F238E27FC236}">
                <a16:creationId xmlns:a16="http://schemas.microsoft.com/office/drawing/2014/main" id="{DF17032E-E841-8F8E-5EEF-44D80403E998}"/>
              </a:ext>
            </a:extLst>
          </p:cNvPr>
          <p:cNvSpPr txBox="1"/>
          <p:nvPr/>
        </p:nvSpPr>
        <p:spPr>
          <a:xfrm>
            <a:off x="5782235" y="2561246"/>
            <a:ext cx="3146239" cy="615553"/>
          </a:xfrm>
          <a:prstGeom prst="rect">
            <a:avLst/>
          </a:prstGeom>
          <a:noFill/>
          <a:ln w="12700">
            <a:solidFill>
              <a:schemeClr val="bg2">
                <a:lumMod val="75000"/>
              </a:schemeClr>
            </a:solidFill>
          </a:ln>
        </p:spPr>
        <p:txBody>
          <a:bodyPr wrap="square" lIns="36000" rIns="36000" rtlCol="0">
            <a:spAutoFit/>
          </a:bodyPr>
          <a:lstStyle/>
          <a:p>
            <a:r>
              <a:rPr lang="en-US" altLang="ja-JP" sz="1200" dirty="0">
                <a:solidFill>
                  <a:schemeClr val="tx2"/>
                </a:solidFill>
                <a:latin typeface="Meiryo UI" panose="020B0604030504040204" pitchFamily="50" charset="-128"/>
                <a:ea typeface="Meiryo UI" panose="020B0604030504040204" pitchFamily="50" charset="-128"/>
              </a:rPr>
              <a:t>AI</a:t>
            </a:r>
            <a:r>
              <a:rPr lang="ja-JP" altLang="en-US" sz="1200" dirty="0">
                <a:solidFill>
                  <a:schemeClr val="tx2"/>
                </a:solidFill>
                <a:latin typeface="Meiryo UI" panose="020B0604030504040204" pitchFamily="50" charset="-128"/>
                <a:ea typeface="Meiryo UI" panose="020B0604030504040204" pitchFamily="50" charset="-128"/>
              </a:rPr>
              <a:t>とのチャットにおける基本方針を設定</a:t>
            </a:r>
            <a:endParaRPr lang="en-US" altLang="ja-JP" sz="120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　例</a:t>
            </a:r>
            <a:r>
              <a:rPr lang="en-US" altLang="ja-JP" sz="1050" dirty="0">
                <a:solidFill>
                  <a:schemeClr val="tx2"/>
                </a:solidFill>
                <a:latin typeface="Meiryo UI" panose="020B0604030504040204" pitchFamily="50" charset="-128"/>
                <a:ea typeface="Meiryo UI" panose="020B0604030504040204" pitchFamily="50" charset="-128"/>
              </a:rPr>
              <a:t>1</a:t>
            </a:r>
            <a:r>
              <a:rPr lang="ja-JP" altLang="en-US" sz="1050" dirty="0">
                <a:solidFill>
                  <a:schemeClr val="tx2"/>
                </a:solidFill>
                <a:latin typeface="Meiryo UI" panose="020B0604030504040204" pitchFamily="50" charset="-128"/>
                <a:ea typeface="Meiryo UI" panose="020B0604030504040204" pitchFamily="50" charset="-128"/>
              </a:rPr>
              <a:t>）質問に対して全て日本語で回答して。</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　例</a:t>
            </a:r>
            <a:r>
              <a:rPr lang="en-US" altLang="ja-JP" sz="1050" dirty="0">
                <a:solidFill>
                  <a:schemeClr val="tx2"/>
                </a:solidFill>
                <a:latin typeface="Meiryo UI" panose="020B0604030504040204" pitchFamily="50" charset="-128"/>
                <a:ea typeface="Meiryo UI" panose="020B0604030504040204" pitchFamily="50" charset="-128"/>
              </a:rPr>
              <a:t>2</a:t>
            </a:r>
            <a:r>
              <a:rPr lang="ja-JP" altLang="en-US" sz="1050" dirty="0">
                <a:solidFill>
                  <a:schemeClr val="tx2"/>
                </a:solidFill>
                <a:latin typeface="Meiryo UI" panose="020B0604030504040204" pitchFamily="50" charset="-128"/>
                <a:ea typeface="Meiryo UI" panose="020B0604030504040204" pitchFamily="50" charset="-128"/>
              </a:rPr>
              <a:t>）厳しい上司のようにふるまって。</a:t>
            </a:r>
          </a:p>
        </p:txBody>
      </p:sp>
      <p:cxnSp>
        <p:nvCxnSpPr>
          <p:cNvPr id="72" name="直線矢印コネクタ 71">
            <a:extLst>
              <a:ext uri="{FF2B5EF4-FFF2-40B4-BE49-F238E27FC236}">
                <a16:creationId xmlns:a16="http://schemas.microsoft.com/office/drawing/2014/main" id="{4018C8FF-1EDC-21C6-3268-B522C8BDA464}"/>
              </a:ext>
            </a:extLst>
          </p:cNvPr>
          <p:cNvCxnSpPr>
            <a:cxnSpLocks/>
            <a:stCxn id="16" idx="1"/>
          </p:cNvCxnSpPr>
          <p:nvPr/>
        </p:nvCxnSpPr>
        <p:spPr>
          <a:xfrm flipH="1" flipV="1">
            <a:off x="3281091" y="1738443"/>
            <a:ext cx="2501144" cy="7717"/>
          </a:xfrm>
          <a:prstGeom prst="straightConnector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0" name="コネクタ: カギ線 79">
            <a:extLst>
              <a:ext uri="{FF2B5EF4-FFF2-40B4-BE49-F238E27FC236}">
                <a16:creationId xmlns:a16="http://schemas.microsoft.com/office/drawing/2014/main" id="{E2C77685-1FD7-6673-693F-1D3306DD0F43}"/>
              </a:ext>
            </a:extLst>
          </p:cNvPr>
          <p:cNvCxnSpPr>
            <a:cxnSpLocks/>
            <a:stCxn id="81" idx="1"/>
          </p:cNvCxnSpPr>
          <p:nvPr/>
        </p:nvCxnSpPr>
        <p:spPr>
          <a:xfrm rot="10800000">
            <a:off x="4684489" y="3265084"/>
            <a:ext cx="1097747" cy="288552"/>
          </a:xfrm>
          <a:prstGeom prst="bentConnector3">
            <a:avLst>
              <a:gd name="adj1" fmla="val 19784"/>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1" name="テキスト ボックス 80">
            <a:extLst>
              <a:ext uri="{FF2B5EF4-FFF2-40B4-BE49-F238E27FC236}">
                <a16:creationId xmlns:a16="http://schemas.microsoft.com/office/drawing/2014/main" id="{E99B8CAD-FF6A-DEC0-35F3-A3E8E45E066D}"/>
              </a:ext>
            </a:extLst>
          </p:cNvPr>
          <p:cNvSpPr txBox="1"/>
          <p:nvPr/>
        </p:nvSpPr>
        <p:spPr>
          <a:xfrm>
            <a:off x="5782235" y="3230470"/>
            <a:ext cx="3146239" cy="646331"/>
          </a:xfrm>
          <a:prstGeom prst="rect">
            <a:avLst/>
          </a:prstGeom>
          <a:noFill/>
          <a:ln w="12700">
            <a:solidFill>
              <a:schemeClr val="bg2">
                <a:lumMod val="75000"/>
              </a:schemeClr>
            </a:solidFill>
          </a:ln>
        </p:spPr>
        <p:txBody>
          <a:bodyPr wrap="square" lIns="36000" rIns="36000" rtlCol="0">
            <a:spAutoFit/>
          </a:bodyPr>
          <a:lstStyle/>
          <a:p>
            <a:r>
              <a:rPr lang="ja-JP" altLang="en-US" sz="1200" dirty="0">
                <a:solidFill>
                  <a:schemeClr val="tx2"/>
                </a:solidFill>
                <a:latin typeface="Meiryo UI" panose="020B0604030504040204" pitchFamily="50" charset="-128"/>
                <a:ea typeface="Meiryo UI" panose="020B0604030504040204" pitchFamily="50" charset="-128"/>
              </a:rPr>
              <a:t>課金が必要なモデル（</a:t>
            </a:r>
            <a:r>
              <a:rPr lang="en-US" altLang="ja-JP" sz="1200" dirty="0">
                <a:solidFill>
                  <a:schemeClr val="tx2"/>
                </a:solidFill>
                <a:latin typeface="Meiryo UI" panose="020B0604030504040204" pitchFamily="50" charset="-128"/>
                <a:ea typeface="Meiryo UI" panose="020B0604030504040204" pitchFamily="50" charset="-128"/>
              </a:rPr>
              <a:t>Nano Banana Pro</a:t>
            </a:r>
            <a:r>
              <a:rPr lang="ja-JP" altLang="en-US" sz="1200" dirty="0">
                <a:solidFill>
                  <a:schemeClr val="tx2"/>
                </a:solidFill>
                <a:latin typeface="Meiryo UI" panose="020B0604030504040204" pitchFamily="50" charset="-128"/>
                <a:ea typeface="Meiryo UI" panose="020B0604030504040204" pitchFamily="50" charset="-128"/>
              </a:rPr>
              <a:t>等）を利用するために</a:t>
            </a:r>
            <a:r>
              <a:rPr lang="en-US" altLang="ja-JP" sz="1200" dirty="0">
                <a:solidFill>
                  <a:schemeClr val="tx2"/>
                </a:solidFill>
                <a:latin typeface="Meiryo UI" panose="020B0604030504040204" pitchFamily="50" charset="-128"/>
                <a:ea typeface="Meiryo UI" panose="020B0604030504040204" pitchFamily="50" charset="-128"/>
              </a:rPr>
              <a:t>API</a:t>
            </a:r>
            <a:r>
              <a:rPr lang="ja-JP" altLang="en-US" sz="1200" dirty="0">
                <a:solidFill>
                  <a:schemeClr val="tx2"/>
                </a:solidFill>
                <a:latin typeface="Meiryo UI" panose="020B0604030504040204" pitchFamily="50" charset="-128"/>
                <a:ea typeface="Meiryo UI" panose="020B0604030504040204" pitchFamily="50" charset="-128"/>
              </a:rPr>
              <a:t>を契約していた場合、</a:t>
            </a:r>
            <a:r>
              <a:rPr lang="en-US" altLang="ja-JP" sz="1200" dirty="0">
                <a:solidFill>
                  <a:schemeClr val="tx2"/>
                </a:solidFill>
                <a:latin typeface="Meiryo UI" panose="020B0604030504040204" pitchFamily="50" charset="-128"/>
                <a:ea typeface="Meiryo UI" panose="020B0604030504040204" pitchFamily="50" charset="-128"/>
              </a:rPr>
              <a:t>API</a:t>
            </a:r>
            <a:r>
              <a:rPr lang="ja-JP" altLang="en-US" sz="1200" dirty="0">
                <a:solidFill>
                  <a:schemeClr val="tx2"/>
                </a:solidFill>
                <a:latin typeface="Meiryo UI" panose="020B0604030504040204" pitchFamily="50" charset="-128"/>
                <a:ea typeface="Meiryo UI" panose="020B0604030504040204" pitchFamily="50" charset="-128"/>
              </a:rPr>
              <a:t>に関する情報を表示</a:t>
            </a:r>
          </a:p>
        </p:txBody>
      </p:sp>
      <p:cxnSp>
        <p:nvCxnSpPr>
          <p:cNvPr id="84" name="コネクタ: カギ線 83">
            <a:extLst>
              <a:ext uri="{FF2B5EF4-FFF2-40B4-BE49-F238E27FC236}">
                <a16:creationId xmlns:a16="http://schemas.microsoft.com/office/drawing/2014/main" id="{02BC3BDC-2058-2919-389F-C818D6C318E1}"/>
              </a:ext>
            </a:extLst>
          </p:cNvPr>
          <p:cNvCxnSpPr>
            <a:cxnSpLocks/>
            <a:stCxn id="85" idx="1"/>
          </p:cNvCxnSpPr>
          <p:nvPr/>
        </p:nvCxnSpPr>
        <p:spPr>
          <a:xfrm rot="10800000">
            <a:off x="4684487" y="3823043"/>
            <a:ext cx="1097748" cy="236996"/>
          </a:xfrm>
          <a:prstGeom prst="bentConnector3">
            <a:avLst>
              <a:gd name="adj1" fmla="val 18151"/>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テキスト ボックス 84">
            <a:extLst>
              <a:ext uri="{FF2B5EF4-FFF2-40B4-BE49-F238E27FC236}">
                <a16:creationId xmlns:a16="http://schemas.microsoft.com/office/drawing/2014/main" id="{7F074EE7-62D7-C7E5-814A-2B965A14D44C}"/>
              </a:ext>
            </a:extLst>
          </p:cNvPr>
          <p:cNvSpPr txBox="1"/>
          <p:nvPr/>
        </p:nvSpPr>
        <p:spPr>
          <a:xfrm>
            <a:off x="5782235" y="3921539"/>
            <a:ext cx="3146239" cy="276999"/>
          </a:xfrm>
          <a:prstGeom prst="rect">
            <a:avLst/>
          </a:prstGeom>
          <a:noFill/>
          <a:ln w="12700">
            <a:solidFill>
              <a:schemeClr val="bg2">
                <a:lumMod val="75000"/>
              </a:schemeClr>
            </a:solidFill>
          </a:ln>
        </p:spPr>
        <p:txBody>
          <a:bodyPr wrap="square" lIns="36000" rIns="36000" rtlCol="0">
            <a:spAutoFit/>
          </a:bodyPr>
          <a:lstStyle/>
          <a:p>
            <a:r>
              <a:rPr lang="en-US" altLang="ja-JP" sz="1200" dirty="0">
                <a:solidFill>
                  <a:schemeClr val="tx2"/>
                </a:solidFill>
                <a:latin typeface="Meiryo UI" panose="020B0604030504040204" pitchFamily="50" charset="-128"/>
                <a:ea typeface="Meiryo UI" panose="020B0604030504040204" pitchFamily="50" charset="-128"/>
              </a:rPr>
              <a:t>AI</a:t>
            </a:r>
            <a:r>
              <a:rPr lang="ja-JP" altLang="en-US" sz="1200" dirty="0">
                <a:solidFill>
                  <a:schemeClr val="tx2"/>
                </a:solidFill>
                <a:latin typeface="Meiryo UI" panose="020B0604030504040204" pitchFamily="50" charset="-128"/>
                <a:ea typeface="Meiryo UI" panose="020B0604030504040204" pitchFamily="50" charset="-128"/>
              </a:rPr>
              <a:t>の独創性を調整</a:t>
            </a:r>
          </a:p>
        </p:txBody>
      </p:sp>
      <p:cxnSp>
        <p:nvCxnSpPr>
          <p:cNvPr id="95" name="コネクタ: カギ線 94">
            <a:extLst>
              <a:ext uri="{FF2B5EF4-FFF2-40B4-BE49-F238E27FC236}">
                <a16:creationId xmlns:a16="http://schemas.microsoft.com/office/drawing/2014/main" id="{D2BBCC97-1FF6-5BC3-30FE-D5A2924CD44A}"/>
              </a:ext>
            </a:extLst>
          </p:cNvPr>
          <p:cNvCxnSpPr>
            <a:cxnSpLocks/>
            <a:stCxn id="96" idx="1"/>
          </p:cNvCxnSpPr>
          <p:nvPr/>
        </p:nvCxnSpPr>
        <p:spPr>
          <a:xfrm rot="10800000">
            <a:off x="4684485" y="4120433"/>
            <a:ext cx="1097750" cy="324035"/>
          </a:xfrm>
          <a:prstGeom prst="bentConnector3">
            <a:avLst>
              <a:gd name="adj1" fmla="val 18968"/>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テキスト ボックス 95">
            <a:extLst>
              <a:ext uri="{FF2B5EF4-FFF2-40B4-BE49-F238E27FC236}">
                <a16:creationId xmlns:a16="http://schemas.microsoft.com/office/drawing/2014/main" id="{81CB7A1D-260C-DA1F-04DE-ED90C697A84C}"/>
              </a:ext>
            </a:extLst>
          </p:cNvPr>
          <p:cNvSpPr txBox="1"/>
          <p:nvPr/>
        </p:nvSpPr>
        <p:spPr>
          <a:xfrm>
            <a:off x="5782235" y="4305967"/>
            <a:ext cx="3146239" cy="276999"/>
          </a:xfrm>
          <a:prstGeom prst="rect">
            <a:avLst/>
          </a:prstGeom>
          <a:noFill/>
          <a:ln w="12700">
            <a:solidFill>
              <a:schemeClr val="bg2">
                <a:lumMod val="75000"/>
              </a:schemeClr>
            </a:solidFill>
          </a:ln>
        </p:spPr>
        <p:txBody>
          <a:bodyPr wrap="square" lIns="36000" rIns="36000" rtlCol="0">
            <a:spAutoFit/>
          </a:bodyPr>
          <a:lstStyle/>
          <a:p>
            <a:r>
              <a:rPr lang="en-US" altLang="ja-JP" sz="1200" dirty="0">
                <a:solidFill>
                  <a:schemeClr val="tx2"/>
                </a:solidFill>
                <a:latin typeface="Meiryo UI" panose="020B0604030504040204" pitchFamily="50" charset="-128"/>
                <a:ea typeface="Meiryo UI" panose="020B0604030504040204" pitchFamily="50" charset="-128"/>
              </a:rPr>
              <a:t>AI</a:t>
            </a:r>
            <a:r>
              <a:rPr lang="ja-JP" altLang="en-US" sz="1200" dirty="0">
                <a:solidFill>
                  <a:schemeClr val="tx2"/>
                </a:solidFill>
                <a:latin typeface="Meiryo UI" panose="020B0604030504040204" pitchFamily="50" charset="-128"/>
                <a:ea typeface="Meiryo UI" panose="020B0604030504040204" pitchFamily="50" charset="-128"/>
              </a:rPr>
              <a:t>が扱う画像・動画の画質を調整</a:t>
            </a:r>
          </a:p>
        </p:txBody>
      </p:sp>
      <p:cxnSp>
        <p:nvCxnSpPr>
          <p:cNvPr id="97" name="コネクタ: カギ線 96">
            <a:extLst>
              <a:ext uri="{FF2B5EF4-FFF2-40B4-BE49-F238E27FC236}">
                <a16:creationId xmlns:a16="http://schemas.microsoft.com/office/drawing/2014/main" id="{BB8A7FA2-2AEC-676A-CDAF-70166DD42C93}"/>
              </a:ext>
            </a:extLst>
          </p:cNvPr>
          <p:cNvCxnSpPr>
            <a:cxnSpLocks/>
            <a:stCxn id="98" idx="1"/>
          </p:cNvCxnSpPr>
          <p:nvPr/>
        </p:nvCxnSpPr>
        <p:spPr>
          <a:xfrm rot="10800000">
            <a:off x="4684507" y="4527907"/>
            <a:ext cx="1097729" cy="408601"/>
          </a:xfrm>
          <a:prstGeom prst="bentConnector3">
            <a:avLst>
              <a:gd name="adj1" fmla="val 18967"/>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テキスト ボックス 97">
            <a:extLst>
              <a:ext uri="{FF2B5EF4-FFF2-40B4-BE49-F238E27FC236}">
                <a16:creationId xmlns:a16="http://schemas.microsoft.com/office/drawing/2014/main" id="{B8860B77-66E9-9214-A30C-365273E7110C}"/>
              </a:ext>
            </a:extLst>
          </p:cNvPr>
          <p:cNvSpPr txBox="1"/>
          <p:nvPr/>
        </p:nvSpPr>
        <p:spPr>
          <a:xfrm>
            <a:off x="5782235" y="4798007"/>
            <a:ext cx="3146239" cy="276999"/>
          </a:xfrm>
          <a:prstGeom prst="rect">
            <a:avLst/>
          </a:prstGeom>
          <a:noFill/>
          <a:ln w="12700">
            <a:solidFill>
              <a:schemeClr val="bg2">
                <a:lumMod val="75000"/>
              </a:schemeClr>
            </a:solidFill>
          </a:ln>
        </p:spPr>
        <p:txBody>
          <a:bodyPr wrap="square" lIns="36000" rIns="36000" rtlCol="0">
            <a:spAutoFit/>
          </a:bodyPr>
          <a:lstStyle/>
          <a:p>
            <a:r>
              <a:rPr lang="en-US" altLang="ja-JP" sz="1200" dirty="0">
                <a:solidFill>
                  <a:schemeClr val="tx2"/>
                </a:solidFill>
                <a:latin typeface="Meiryo UI" panose="020B0604030504040204" pitchFamily="50" charset="-128"/>
                <a:ea typeface="Meiryo UI" panose="020B0604030504040204" pitchFamily="50" charset="-128"/>
              </a:rPr>
              <a:t>AI</a:t>
            </a:r>
            <a:r>
              <a:rPr lang="ja-JP" altLang="en-US" sz="1200" dirty="0">
                <a:solidFill>
                  <a:schemeClr val="tx2"/>
                </a:solidFill>
                <a:latin typeface="Meiryo UI" panose="020B0604030504040204" pitchFamily="50" charset="-128"/>
                <a:ea typeface="Meiryo UI" panose="020B0604030504040204" pitchFamily="50" charset="-128"/>
              </a:rPr>
              <a:t>の論理的思考力のレベルを調整</a:t>
            </a:r>
            <a:endParaRPr lang="en-US" altLang="ja-JP" sz="1200" dirty="0">
              <a:solidFill>
                <a:schemeClr val="tx2"/>
              </a:solidFill>
              <a:latin typeface="Meiryo UI" panose="020B0604030504040204" pitchFamily="50" charset="-128"/>
              <a:ea typeface="Meiryo UI" panose="020B0604030504040204" pitchFamily="50" charset="-128"/>
            </a:endParaRPr>
          </a:p>
        </p:txBody>
      </p:sp>
      <p:cxnSp>
        <p:nvCxnSpPr>
          <p:cNvPr id="100" name="コネクタ: カギ線 99">
            <a:extLst>
              <a:ext uri="{FF2B5EF4-FFF2-40B4-BE49-F238E27FC236}">
                <a16:creationId xmlns:a16="http://schemas.microsoft.com/office/drawing/2014/main" id="{63C6572A-28DD-CCF4-7D57-141C890D3D13}"/>
              </a:ext>
            </a:extLst>
          </p:cNvPr>
          <p:cNvCxnSpPr>
            <a:cxnSpLocks/>
            <a:stCxn id="101" idx="1"/>
          </p:cNvCxnSpPr>
          <p:nvPr/>
        </p:nvCxnSpPr>
        <p:spPr>
          <a:xfrm rot="10800000">
            <a:off x="4684551" y="5086223"/>
            <a:ext cx="1097685" cy="659210"/>
          </a:xfrm>
          <a:prstGeom prst="bentConnector3">
            <a:avLst>
              <a:gd name="adj1" fmla="val 18966"/>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1" name="テキスト ボックス 100">
            <a:extLst>
              <a:ext uri="{FF2B5EF4-FFF2-40B4-BE49-F238E27FC236}">
                <a16:creationId xmlns:a16="http://schemas.microsoft.com/office/drawing/2014/main" id="{9ED8BDF6-BAF7-A26E-7F99-3AD4601DBE9C}"/>
              </a:ext>
            </a:extLst>
          </p:cNvPr>
          <p:cNvSpPr txBox="1"/>
          <p:nvPr/>
        </p:nvSpPr>
        <p:spPr>
          <a:xfrm>
            <a:off x="5782235" y="5191435"/>
            <a:ext cx="3146239" cy="1107996"/>
          </a:xfrm>
          <a:prstGeom prst="rect">
            <a:avLst/>
          </a:prstGeom>
          <a:noFill/>
          <a:ln w="12700">
            <a:solidFill>
              <a:schemeClr val="bg2">
                <a:lumMod val="75000"/>
              </a:schemeClr>
            </a:solidFill>
          </a:ln>
        </p:spPr>
        <p:txBody>
          <a:bodyPr wrap="square" lIns="36000" rIns="36000" rtlCol="0">
            <a:spAutoFit/>
          </a:bodyPr>
          <a:lstStyle/>
          <a:p>
            <a:r>
              <a:rPr lang="en-US" altLang="ja-JP" sz="1200" dirty="0">
                <a:solidFill>
                  <a:schemeClr val="tx2"/>
                </a:solidFill>
                <a:latin typeface="Meiryo UI" panose="020B0604030504040204" pitchFamily="50" charset="-128"/>
                <a:ea typeface="Meiryo UI" panose="020B0604030504040204" pitchFamily="50" charset="-128"/>
              </a:rPr>
              <a:t>AI</a:t>
            </a:r>
            <a:r>
              <a:rPr lang="ja-JP" altLang="en-US" sz="1200" dirty="0">
                <a:solidFill>
                  <a:schemeClr val="tx2"/>
                </a:solidFill>
                <a:latin typeface="Meiryo UI" panose="020B0604030504040204" pitchFamily="50" charset="-128"/>
                <a:ea typeface="Meiryo UI" panose="020B0604030504040204" pitchFamily="50" charset="-128"/>
              </a:rPr>
              <a:t>の思考方式と出力形式を設定するツール</a:t>
            </a:r>
            <a:endParaRPr lang="en-US" altLang="ja-JP" sz="120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a:t>
            </a:r>
            <a:r>
              <a:rPr lang="en-US" altLang="ja-JP" sz="1050" dirty="0">
                <a:solidFill>
                  <a:schemeClr val="tx2"/>
                </a:solidFill>
                <a:latin typeface="Meiryo UI" panose="020B0604030504040204" pitchFamily="50" charset="-128"/>
                <a:ea typeface="Meiryo UI" panose="020B0604030504040204" pitchFamily="50" charset="-128"/>
              </a:rPr>
              <a:t>Structured outputs: JSON</a:t>
            </a:r>
            <a:r>
              <a:rPr lang="ja-JP" altLang="en-US" sz="1050" dirty="0">
                <a:solidFill>
                  <a:schemeClr val="tx2"/>
                </a:solidFill>
                <a:latin typeface="Meiryo UI" panose="020B0604030504040204" pitchFamily="50" charset="-128"/>
                <a:ea typeface="Meiryo UI" panose="020B0604030504040204" pitchFamily="50" charset="-128"/>
              </a:rPr>
              <a:t>形式で出力</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a:t>
            </a:r>
            <a:r>
              <a:rPr lang="en-US" altLang="ja-JP" sz="1050" dirty="0">
                <a:solidFill>
                  <a:schemeClr val="tx2"/>
                </a:solidFill>
                <a:latin typeface="Meiryo UI" panose="020B0604030504040204" pitchFamily="50" charset="-128"/>
                <a:ea typeface="Meiryo UI" panose="020B0604030504040204" pitchFamily="50" charset="-128"/>
              </a:rPr>
              <a:t>Code execution:</a:t>
            </a:r>
            <a:r>
              <a:rPr lang="ja-JP" altLang="en-US" sz="1050" dirty="0">
                <a:solidFill>
                  <a:schemeClr val="tx2"/>
                </a:solidFill>
                <a:latin typeface="Meiryo UI" panose="020B0604030504040204" pitchFamily="50" charset="-128"/>
                <a:ea typeface="Meiryo UI" panose="020B0604030504040204" pitchFamily="50" charset="-128"/>
              </a:rPr>
              <a:t> 思考中にプログラムを書くことを許可</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a:t>
            </a:r>
            <a:r>
              <a:rPr lang="en-US" altLang="ja-JP" sz="1050" dirty="0">
                <a:solidFill>
                  <a:schemeClr val="tx2"/>
                </a:solidFill>
                <a:latin typeface="Meiryo UI" panose="020B0604030504040204" pitchFamily="50" charset="-128"/>
                <a:ea typeface="Meiryo UI" panose="020B0604030504040204" pitchFamily="50" charset="-128"/>
              </a:rPr>
              <a:t>Function calling: API</a:t>
            </a:r>
            <a:r>
              <a:rPr lang="ja-JP" altLang="en-US" sz="1050" dirty="0">
                <a:solidFill>
                  <a:schemeClr val="tx2"/>
                </a:solidFill>
                <a:latin typeface="Meiryo UI" panose="020B0604030504040204" pitchFamily="50" charset="-128"/>
                <a:ea typeface="Meiryo UI" panose="020B0604030504040204" pitchFamily="50" charset="-128"/>
              </a:rPr>
              <a:t>呼び出し形式で出力</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a:t>
            </a:r>
            <a:r>
              <a:rPr lang="en-US" altLang="ja-JP" sz="1050" dirty="0">
                <a:solidFill>
                  <a:schemeClr val="tx2"/>
                </a:solidFill>
                <a:latin typeface="Meiryo UI" panose="020B0604030504040204" pitchFamily="50" charset="-128"/>
                <a:ea typeface="Meiryo UI" panose="020B0604030504040204" pitchFamily="50" charset="-128"/>
              </a:rPr>
              <a:t>Google Search: </a:t>
            </a:r>
            <a:r>
              <a:rPr lang="ja-JP" altLang="en-US" sz="1050" dirty="0">
                <a:solidFill>
                  <a:schemeClr val="tx2"/>
                </a:solidFill>
                <a:latin typeface="Meiryo UI" panose="020B0604030504040204" pitchFamily="50" charset="-128"/>
                <a:ea typeface="Meiryo UI" panose="020B0604030504040204" pitchFamily="50" charset="-128"/>
              </a:rPr>
              <a:t>思考中に</a:t>
            </a:r>
            <a:r>
              <a:rPr lang="en-US" altLang="ja-JP" sz="1050" dirty="0">
                <a:solidFill>
                  <a:schemeClr val="tx2"/>
                </a:solidFill>
                <a:latin typeface="Meiryo UI" panose="020B0604030504040204" pitchFamily="50" charset="-128"/>
                <a:ea typeface="Meiryo UI" panose="020B0604030504040204" pitchFamily="50" charset="-128"/>
              </a:rPr>
              <a:t>Google</a:t>
            </a:r>
            <a:r>
              <a:rPr lang="ja-JP" altLang="en-US" sz="1050" dirty="0">
                <a:solidFill>
                  <a:schemeClr val="tx2"/>
                </a:solidFill>
                <a:latin typeface="Meiryo UI" panose="020B0604030504040204" pitchFamily="50" charset="-128"/>
                <a:ea typeface="Meiryo UI" panose="020B0604030504040204" pitchFamily="50" charset="-128"/>
              </a:rPr>
              <a:t>検索を許可</a:t>
            </a:r>
            <a:endParaRPr lang="en-US" altLang="ja-JP" sz="1050" dirty="0">
              <a:solidFill>
                <a:schemeClr val="tx2"/>
              </a:solidFill>
              <a:latin typeface="Meiryo UI" panose="020B0604030504040204" pitchFamily="50" charset="-128"/>
              <a:ea typeface="Meiryo UI" panose="020B0604030504040204" pitchFamily="50" charset="-128"/>
            </a:endParaRPr>
          </a:p>
          <a:p>
            <a:r>
              <a:rPr lang="ja-JP" altLang="en-US" sz="1050" dirty="0">
                <a:solidFill>
                  <a:schemeClr val="tx2"/>
                </a:solidFill>
                <a:latin typeface="Meiryo UI" panose="020B0604030504040204" pitchFamily="50" charset="-128"/>
                <a:ea typeface="Meiryo UI" panose="020B0604030504040204" pitchFamily="50" charset="-128"/>
              </a:rPr>
              <a:t>・</a:t>
            </a:r>
            <a:r>
              <a:rPr lang="en-US" altLang="ja-JP" sz="1050" dirty="0">
                <a:solidFill>
                  <a:schemeClr val="tx2"/>
                </a:solidFill>
                <a:latin typeface="Meiryo UI" panose="020B0604030504040204" pitchFamily="50" charset="-128"/>
                <a:ea typeface="Meiryo UI" panose="020B0604030504040204" pitchFamily="50" charset="-128"/>
              </a:rPr>
              <a:t>URL context: AI</a:t>
            </a:r>
            <a:r>
              <a:rPr lang="ja-JP" altLang="en-US" sz="1050" dirty="0">
                <a:solidFill>
                  <a:schemeClr val="tx2"/>
                </a:solidFill>
                <a:latin typeface="Meiryo UI" panose="020B0604030504040204" pitchFamily="50" charset="-128"/>
                <a:ea typeface="Meiryo UI" panose="020B0604030504040204" pitchFamily="50" charset="-128"/>
              </a:rPr>
              <a:t>に</a:t>
            </a:r>
            <a:r>
              <a:rPr lang="en-US" altLang="ja-JP" sz="1050" dirty="0">
                <a:solidFill>
                  <a:schemeClr val="tx2"/>
                </a:solidFill>
                <a:latin typeface="Meiryo UI" panose="020B0604030504040204" pitchFamily="50" charset="-128"/>
                <a:ea typeface="Meiryo UI" panose="020B0604030504040204" pitchFamily="50" charset="-128"/>
              </a:rPr>
              <a:t>URL</a:t>
            </a:r>
            <a:r>
              <a:rPr lang="ja-JP" altLang="en-US" sz="1050" dirty="0">
                <a:solidFill>
                  <a:schemeClr val="tx2"/>
                </a:solidFill>
                <a:latin typeface="Meiryo UI" panose="020B0604030504040204" pitchFamily="50" charset="-128"/>
                <a:ea typeface="Meiryo UI" panose="020B0604030504040204" pitchFamily="50" charset="-128"/>
              </a:rPr>
              <a:t>を直接渡すことが可能</a:t>
            </a:r>
            <a:endParaRPr lang="en-US" altLang="ja-JP" sz="1200" dirty="0">
              <a:solidFill>
                <a:schemeClr val="tx2"/>
              </a:solidFill>
              <a:latin typeface="Meiryo UI" panose="020B0604030504040204" pitchFamily="50" charset="-128"/>
              <a:ea typeface="Meiryo UI" panose="020B0604030504040204" pitchFamily="50" charset="-128"/>
            </a:endParaRPr>
          </a:p>
        </p:txBody>
      </p:sp>
      <p:cxnSp>
        <p:nvCxnSpPr>
          <p:cNvPr id="104" name="コネクタ: カギ線 103">
            <a:extLst>
              <a:ext uri="{FF2B5EF4-FFF2-40B4-BE49-F238E27FC236}">
                <a16:creationId xmlns:a16="http://schemas.microsoft.com/office/drawing/2014/main" id="{4F4A50AD-F5FE-B5A8-40F6-1F2B41A94615}"/>
              </a:ext>
            </a:extLst>
          </p:cNvPr>
          <p:cNvCxnSpPr>
            <a:cxnSpLocks/>
            <a:stCxn id="60" idx="1"/>
          </p:cNvCxnSpPr>
          <p:nvPr/>
        </p:nvCxnSpPr>
        <p:spPr>
          <a:xfrm rot="10800000">
            <a:off x="4684495" y="2782481"/>
            <a:ext cx="1097741" cy="86542"/>
          </a:xfrm>
          <a:prstGeom prst="bentConnector3">
            <a:avLst>
              <a:gd name="adj1" fmla="val 19784"/>
            </a:avLst>
          </a:prstGeom>
          <a:ln w="28575">
            <a:solidFill>
              <a:schemeClr val="bg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9941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64419-E818-230B-905E-B7165D465A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8F871AB-3029-423E-376E-80DF125B4A39}"/>
              </a:ext>
            </a:extLst>
          </p:cNvPr>
          <p:cNvSpPr>
            <a:spLocks noGrp="1"/>
          </p:cNvSpPr>
          <p:nvPr>
            <p:ph type="title"/>
          </p:nvPr>
        </p:nvSpPr>
        <p:spPr/>
        <p:txBody>
          <a:bodyPr/>
          <a:lstStyle/>
          <a:p>
            <a:r>
              <a:rPr kumimoji="1" lang="en-US" altLang="ja-JP" dirty="0"/>
              <a:t>Better Sidebar for Google AI Studio</a:t>
            </a:r>
            <a:r>
              <a:rPr kumimoji="1" lang="ja-JP" altLang="en-US" dirty="0"/>
              <a:t>とは</a:t>
            </a:r>
          </a:p>
        </p:txBody>
      </p:sp>
      <p:sp>
        <p:nvSpPr>
          <p:cNvPr id="3" name="コンテンツ プレースホルダー 2">
            <a:extLst>
              <a:ext uri="{FF2B5EF4-FFF2-40B4-BE49-F238E27FC236}">
                <a16:creationId xmlns:a16="http://schemas.microsoft.com/office/drawing/2014/main" id="{D77AF801-BDA3-B184-0968-ECA960CFA5DF}"/>
              </a:ext>
            </a:extLst>
          </p:cNvPr>
          <p:cNvSpPr>
            <a:spLocks noGrp="1"/>
          </p:cNvSpPr>
          <p:nvPr>
            <p:ph idx="1"/>
          </p:nvPr>
        </p:nvSpPr>
        <p:spPr>
          <a:xfrm>
            <a:off x="107948" y="1628775"/>
            <a:ext cx="8928099" cy="4679950"/>
          </a:xfrm>
        </p:spPr>
        <p:txBody>
          <a:bodyPr/>
          <a:lstStyle/>
          <a:p>
            <a:pPr marL="0" indent="0">
              <a:buNone/>
            </a:pPr>
            <a:r>
              <a:rPr lang="ja-JP" altLang="en-US" sz="2000" dirty="0"/>
              <a:t>主要</a:t>
            </a:r>
            <a:r>
              <a:rPr kumimoji="1" lang="ja-JP" altLang="en-US" sz="2000" dirty="0"/>
              <a:t>機能</a:t>
            </a:r>
            <a:endParaRPr kumimoji="1" lang="en-US" altLang="ja-JP" sz="2000" dirty="0"/>
          </a:p>
          <a:p>
            <a:r>
              <a:rPr lang="ja-JP" altLang="en-US" b="1" dirty="0"/>
              <a:t>ドラッグ</a:t>
            </a:r>
            <a:r>
              <a:rPr lang="en-US" altLang="ja-JP" b="1" dirty="0"/>
              <a:t>&amp;</a:t>
            </a:r>
            <a:r>
              <a:rPr lang="ja-JP" altLang="en-US" b="1" dirty="0"/>
              <a:t>ドロップによるフォルダ管理</a:t>
            </a:r>
            <a:r>
              <a:rPr lang="ja-JP" altLang="en-US" dirty="0"/>
              <a:t>：チャット履歴をプロジェクトやクライアントごとのフォルダ分類が可能であり、階層構造にも対応</a:t>
            </a:r>
            <a:endParaRPr lang="en-US" altLang="ja-JP" dirty="0"/>
          </a:p>
          <a:p>
            <a:r>
              <a:rPr lang="ja-JP" altLang="en-US" b="1" dirty="0"/>
              <a:t>タグシステム</a:t>
            </a:r>
            <a:r>
              <a:rPr lang="ja-JP" altLang="en-US" dirty="0"/>
              <a:t>：作成したカスタムタグをチャットに割り当てることで、フィルタリングが容易</a:t>
            </a:r>
            <a:endParaRPr lang="en-US" altLang="ja-JP" dirty="0"/>
          </a:p>
          <a:p>
            <a:r>
              <a:rPr lang="ja-JP" altLang="en-US" b="1" dirty="0"/>
              <a:t>お気に入り登録</a:t>
            </a:r>
            <a:r>
              <a:rPr lang="ja-JP" altLang="en-US" dirty="0"/>
              <a:t>：チャット履歴をお気に入り登録することが可能</a:t>
            </a:r>
            <a:endParaRPr lang="en-US" altLang="ja-JP" dirty="0"/>
          </a:p>
          <a:p>
            <a:r>
              <a:rPr kumimoji="1" lang="ja-JP" altLang="en-US" b="1" dirty="0"/>
              <a:t>検索</a:t>
            </a:r>
            <a:r>
              <a:rPr kumimoji="1" lang="ja-JP" altLang="en-US" dirty="0"/>
              <a:t>：自動生成されるチャット履歴のタイトル（変更可能）で検索が可能</a:t>
            </a:r>
            <a:endParaRPr kumimoji="1" lang="en-US" altLang="ja-JP" dirty="0"/>
          </a:p>
          <a:p>
            <a:r>
              <a:rPr lang="ja-JP" altLang="en-US" b="1" dirty="0"/>
              <a:t>タイムライン</a:t>
            </a:r>
            <a:r>
              <a:rPr lang="ja-JP" altLang="en-US" dirty="0"/>
              <a:t>：チャット履歴が「昨日」や「過去</a:t>
            </a:r>
            <a:r>
              <a:rPr lang="en-US" altLang="ja-JP" dirty="0"/>
              <a:t>7</a:t>
            </a:r>
            <a:r>
              <a:rPr lang="ja-JP" altLang="en-US" dirty="0"/>
              <a:t>日間」といった時系列で自動的にグルーピングされる</a:t>
            </a:r>
            <a:endParaRPr kumimoji="1" lang="en-US" altLang="ja-JP" dirty="0"/>
          </a:p>
          <a:p>
            <a:pPr marL="0" indent="0">
              <a:lnSpc>
                <a:spcPct val="150000"/>
              </a:lnSpc>
              <a:buNone/>
            </a:pPr>
            <a:r>
              <a:rPr lang="ja-JP" altLang="en-US" sz="2000" dirty="0"/>
              <a:t>導入手順・利用方法</a:t>
            </a:r>
            <a:endParaRPr lang="en-US" altLang="ja-JP" sz="2000" dirty="0"/>
          </a:p>
          <a:p>
            <a:pPr marL="342900" indent="-342900">
              <a:buFont typeface="+mj-lt"/>
              <a:buAutoNum type="arabicPeriod"/>
            </a:pPr>
            <a:r>
              <a:rPr kumimoji="1" lang="en-US" altLang="ja-JP" dirty="0">
                <a:hlinkClick r:id="rId2"/>
              </a:rPr>
              <a:t>URL[1]</a:t>
            </a:r>
            <a:r>
              <a:rPr kumimoji="1" lang="ja-JP" altLang="en-US" dirty="0"/>
              <a:t>にアクセスし、</a:t>
            </a:r>
            <a:r>
              <a:rPr kumimoji="1" lang="en-US" altLang="ja-JP" dirty="0"/>
              <a:t>Better Sidebar for Google AI Studio</a:t>
            </a:r>
            <a:r>
              <a:rPr kumimoji="1" lang="ja-JP" altLang="en-US" dirty="0"/>
              <a:t>を</a:t>
            </a:r>
            <a:r>
              <a:rPr kumimoji="1" lang="en-US" altLang="ja-JP" dirty="0"/>
              <a:t>Chrome</a:t>
            </a:r>
            <a:r>
              <a:rPr kumimoji="1" lang="ja-JP" altLang="en-US" dirty="0"/>
              <a:t>に追加する</a:t>
            </a:r>
            <a:endParaRPr kumimoji="1" lang="en-US" altLang="ja-JP" dirty="0"/>
          </a:p>
          <a:p>
            <a:pPr marL="342900" indent="-342900">
              <a:buFont typeface="+mj-lt"/>
              <a:buAutoNum type="arabicPeriod"/>
            </a:pPr>
            <a:r>
              <a:rPr kumimoji="1" lang="en-US" altLang="ja-JP" dirty="0"/>
              <a:t>Google AI Studio</a:t>
            </a:r>
            <a:r>
              <a:rPr kumimoji="1" lang="ja-JP" altLang="en-US" dirty="0"/>
              <a:t>にログインし、</a:t>
            </a:r>
            <a:r>
              <a:rPr kumimoji="1" lang="en-US" altLang="ja-JP" dirty="0"/>
              <a:t>Chat with models</a:t>
            </a:r>
            <a:r>
              <a:rPr kumimoji="1" lang="ja-JP" altLang="en-US" dirty="0"/>
              <a:t>モードを選択する</a:t>
            </a:r>
            <a:endParaRPr kumimoji="1" lang="en-US" altLang="ja-JP" dirty="0"/>
          </a:p>
          <a:p>
            <a:pPr marL="342900" indent="-342900">
              <a:buFont typeface="+mj-lt"/>
              <a:buAutoNum type="arabicPeriod"/>
            </a:pPr>
            <a:r>
              <a:rPr lang="ja-JP" altLang="en-US" dirty="0"/>
              <a:t>この時点で左側のサイドバーにチャット履歴のライブラリが表示されていなければ、画面右下の　　　　をクリックする</a:t>
            </a:r>
            <a:endParaRPr lang="en-US" altLang="ja-JP" dirty="0"/>
          </a:p>
          <a:p>
            <a:pPr marL="342900" indent="-342900">
              <a:buFont typeface="+mj-lt"/>
              <a:buAutoNum type="arabicPeriod"/>
            </a:pPr>
            <a:r>
              <a:rPr kumimoji="1" lang="ja-JP" altLang="en-US" dirty="0"/>
              <a:t>左側のサイドバー上にある　　をクリックしフォルダを作成後、フォルダを開いた状態で     をクリックすることで作成されたチャットはフォルダに自動的に格納される</a:t>
            </a:r>
            <a:endParaRPr kumimoji="1" lang="en-US" altLang="ja-JP" dirty="0"/>
          </a:p>
          <a:p>
            <a:endParaRPr kumimoji="1" lang="ja-JP" altLang="en-US" dirty="0"/>
          </a:p>
        </p:txBody>
      </p:sp>
      <p:sp>
        <p:nvSpPr>
          <p:cNvPr id="5" name="フッター プレースホルダー 4">
            <a:extLst>
              <a:ext uri="{FF2B5EF4-FFF2-40B4-BE49-F238E27FC236}">
                <a16:creationId xmlns:a16="http://schemas.microsoft.com/office/drawing/2014/main" id="{685188AE-76FF-5AD1-A987-238E2815A47C}"/>
              </a:ext>
            </a:extLst>
          </p:cNvPr>
          <p:cNvSpPr>
            <a:spLocks noGrp="1"/>
          </p:cNvSpPr>
          <p:nvPr>
            <p:ph type="ftr" sz="quarter" idx="11"/>
          </p:nvPr>
        </p:nvSpPr>
        <p:spPr/>
        <p:txBody>
          <a:bodyPr/>
          <a:lstStyle/>
          <a:p>
            <a:r>
              <a:rPr lang="en-US" altLang="ja-JP" dirty="0"/>
              <a:t>[1] </a:t>
            </a:r>
            <a:r>
              <a:rPr lang="en-US" altLang="ja-JP" dirty="0">
                <a:hlinkClick r:id="rId2"/>
              </a:rPr>
              <a:t>https://chromewebstore.google.com/detail/better-sidebar-for-google/cjeoaidogoaekodkbhijgljhenknkenj?hl=ja</a:t>
            </a:r>
            <a:r>
              <a:rPr lang="en-US" altLang="ja-JP" dirty="0"/>
              <a:t> </a:t>
            </a:r>
            <a:endParaRPr lang="ja-JP" altLang="en-US" dirty="0"/>
          </a:p>
          <a:p>
            <a:r>
              <a:rPr lang="en-US" altLang="ja-JP" dirty="0"/>
              <a:t>[2] </a:t>
            </a:r>
            <a:r>
              <a:rPr lang="en-US" altLang="ja-JP" dirty="0">
                <a:hlinkClick r:id="rId3"/>
              </a:rPr>
              <a:t>https://github.com/Paper-Crane-Devteam/better-sidebar-for-google-ai-studio-support</a:t>
            </a:r>
            <a:r>
              <a:rPr lang="en-US" altLang="ja-JP" b="1" dirty="0"/>
              <a:t> </a:t>
            </a:r>
          </a:p>
        </p:txBody>
      </p:sp>
      <p:sp>
        <p:nvSpPr>
          <p:cNvPr id="4" name="テキスト プレースホルダー 3">
            <a:extLst>
              <a:ext uri="{FF2B5EF4-FFF2-40B4-BE49-F238E27FC236}">
                <a16:creationId xmlns:a16="http://schemas.microsoft.com/office/drawing/2014/main" id="{7D19B996-7FEC-68D8-8E8F-79E0DB9FB748}"/>
              </a:ext>
            </a:extLst>
          </p:cNvPr>
          <p:cNvSpPr>
            <a:spLocks noGrp="1"/>
          </p:cNvSpPr>
          <p:nvPr>
            <p:ph type="body" sz="quarter" idx="13"/>
          </p:nvPr>
        </p:nvSpPr>
        <p:spPr/>
        <p:txBody>
          <a:bodyPr/>
          <a:lstStyle/>
          <a:p>
            <a:r>
              <a:rPr kumimoji="1" lang="en-US" altLang="ja-JP" dirty="0"/>
              <a:t>Better Sidebar for Google AI</a:t>
            </a:r>
            <a:r>
              <a:rPr lang="ja-JP" altLang="en-US" dirty="0"/>
              <a:t> </a:t>
            </a:r>
            <a:r>
              <a:rPr lang="en-US" altLang="ja-JP" dirty="0"/>
              <a:t>Studio</a:t>
            </a:r>
            <a:r>
              <a:rPr lang="ja-JP" altLang="en-US" dirty="0"/>
              <a:t>とは、有志が開発している</a:t>
            </a:r>
            <a:r>
              <a:rPr lang="en-US" altLang="ja-JP" dirty="0"/>
              <a:t>AI Studio</a:t>
            </a:r>
            <a:r>
              <a:rPr lang="ja-JP" altLang="en-US" dirty="0"/>
              <a:t>用の</a:t>
            </a:r>
            <a:r>
              <a:rPr lang="en-US" altLang="ja-JP" dirty="0"/>
              <a:t>Chrome</a:t>
            </a:r>
            <a:r>
              <a:rPr lang="ja-JP" altLang="en-US" dirty="0"/>
              <a:t>拡張機能である。</a:t>
            </a:r>
            <a:r>
              <a:rPr lang="en-US" altLang="ja-JP" dirty="0"/>
              <a:t>AI Studio</a:t>
            </a:r>
            <a:r>
              <a:rPr lang="ja-JP" altLang="en-US" dirty="0"/>
              <a:t>の</a:t>
            </a:r>
            <a:r>
              <a:rPr lang="en-US" altLang="ja-JP" dirty="0"/>
              <a:t>UI</a:t>
            </a:r>
            <a:r>
              <a:rPr lang="ja-JP" altLang="en-US" dirty="0"/>
              <a:t>を変更することで、ユーザーが</a:t>
            </a:r>
            <a:r>
              <a:rPr lang="en-US" altLang="ja-JP" dirty="0"/>
              <a:t>AI</a:t>
            </a:r>
            <a:r>
              <a:rPr lang="ja-JP" altLang="en-US" dirty="0"/>
              <a:t>とのチャットを効率的に管理することを目標に開発された。</a:t>
            </a:r>
            <a:endParaRPr kumimoji="1" lang="ja-JP" altLang="en-US" dirty="0"/>
          </a:p>
        </p:txBody>
      </p:sp>
      <p:pic>
        <p:nvPicPr>
          <p:cNvPr id="9" name="図 8">
            <a:extLst>
              <a:ext uri="{FF2B5EF4-FFF2-40B4-BE49-F238E27FC236}">
                <a16:creationId xmlns:a16="http://schemas.microsoft.com/office/drawing/2014/main" id="{2A50F1FF-F35B-FF68-22BB-409778A9E5F5}"/>
              </a:ext>
            </a:extLst>
          </p:cNvPr>
          <p:cNvPicPr>
            <a:picLocks noChangeAspect="1"/>
          </p:cNvPicPr>
          <p:nvPr/>
        </p:nvPicPr>
        <p:blipFill>
          <a:blip r:embed="rId4"/>
          <a:srcRect l="12916" t="7328"/>
          <a:stretch>
            <a:fillRect/>
          </a:stretch>
        </p:blipFill>
        <p:spPr>
          <a:xfrm>
            <a:off x="6938682" y="5226755"/>
            <a:ext cx="349625" cy="342880"/>
          </a:xfrm>
          <a:prstGeom prst="rect">
            <a:avLst/>
          </a:prstGeom>
        </p:spPr>
      </p:pic>
      <p:pic>
        <p:nvPicPr>
          <p:cNvPr id="11" name="図 10">
            <a:extLst>
              <a:ext uri="{FF2B5EF4-FFF2-40B4-BE49-F238E27FC236}">
                <a16:creationId xmlns:a16="http://schemas.microsoft.com/office/drawing/2014/main" id="{40107CBE-FD75-AA1B-183F-DB69E4AAD36C}"/>
              </a:ext>
            </a:extLst>
          </p:cNvPr>
          <p:cNvPicPr>
            <a:picLocks noChangeAspect="1"/>
          </p:cNvPicPr>
          <p:nvPr/>
        </p:nvPicPr>
        <p:blipFill>
          <a:blip r:embed="rId5"/>
          <a:srcRect l="9890" t="-23896" r="50000" b="4757"/>
          <a:stretch>
            <a:fillRect/>
          </a:stretch>
        </p:blipFill>
        <p:spPr>
          <a:xfrm>
            <a:off x="2339788" y="5560914"/>
            <a:ext cx="233082" cy="295091"/>
          </a:xfrm>
          <a:prstGeom prst="rect">
            <a:avLst/>
          </a:prstGeom>
        </p:spPr>
      </p:pic>
      <p:pic>
        <p:nvPicPr>
          <p:cNvPr id="12" name="図 11">
            <a:extLst>
              <a:ext uri="{FF2B5EF4-FFF2-40B4-BE49-F238E27FC236}">
                <a16:creationId xmlns:a16="http://schemas.microsoft.com/office/drawing/2014/main" id="{BDF3BD4E-BA65-AB08-FE9C-5B70BBE197C7}"/>
              </a:ext>
            </a:extLst>
          </p:cNvPr>
          <p:cNvPicPr>
            <a:picLocks noChangeAspect="1"/>
          </p:cNvPicPr>
          <p:nvPr/>
        </p:nvPicPr>
        <p:blipFill>
          <a:blip r:embed="rId5"/>
          <a:srcRect l="53021" t="-11078" r="6868" b="-8062"/>
          <a:stretch>
            <a:fillRect/>
          </a:stretch>
        </p:blipFill>
        <p:spPr>
          <a:xfrm>
            <a:off x="6212540" y="5578852"/>
            <a:ext cx="233082" cy="295092"/>
          </a:xfrm>
          <a:prstGeom prst="rect">
            <a:avLst/>
          </a:prstGeom>
        </p:spPr>
      </p:pic>
    </p:spTree>
    <p:extLst>
      <p:ext uri="{BB962C8B-B14F-4D97-AF65-F5344CB8AC3E}">
        <p14:creationId xmlns:p14="http://schemas.microsoft.com/office/powerpoint/2010/main" val="395361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0A18F-A184-596D-3143-B728CFBD5A85}"/>
            </a:ext>
          </a:extLst>
        </p:cNvPr>
        <p:cNvGrpSpPr/>
        <p:nvPr/>
      </p:nvGrpSpPr>
      <p:grpSpPr>
        <a:xfrm>
          <a:off x="0" y="0"/>
          <a:ext cx="0" cy="0"/>
          <a:chOff x="0" y="0"/>
          <a:chExt cx="0" cy="0"/>
        </a:xfrm>
      </p:grpSpPr>
      <p:sp>
        <p:nvSpPr>
          <p:cNvPr id="24" name="コンテンツ プレースホルダー 2">
            <a:extLst>
              <a:ext uri="{FF2B5EF4-FFF2-40B4-BE49-F238E27FC236}">
                <a16:creationId xmlns:a16="http://schemas.microsoft.com/office/drawing/2014/main" id="{9E1F5A17-FAFE-99CC-42E6-4AF83B63C14C}"/>
              </a:ext>
            </a:extLst>
          </p:cNvPr>
          <p:cNvSpPr>
            <a:spLocks noGrp="1"/>
          </p:cNvSpPr>
          <p:nvPr>
            <p:ph idx="1"/>
          </p:nvPr>
        </p:nvSpPr>
        <p:spPr>
          <a:xfrm>
            <a:off x="107949" y="1628775"/>
            <a:ext cx="8928100" cy="4679950"/>
          </a:xfrm>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r>
              <a:rPr kumimoji="1" lang="en-US" altLang="ja-JP" dirty="0"/>
              <a:t>※ </a:t>
            </a:r>
            <a:r>
              <a:rPr kumimoji="1" lang="ja-JP" altLang="en-US" dirty="0"/>
              <a:t>タグシステムを利用するためには、あらかじめタグを新規登録し、チャットとタグを紐づけておくことが必要。</a:t>
            </a:r>
          </a:p>
        </p:txBody>
      </p:sp>
      <p:sp>
        <p:nvSpPr>
          <p:cNvPr id="2" name="タイトル 1">
            <a:extLst>
              <a:ext uri="{FF2B5EF4-FFF2-40B4-BE49-F238E27FC236}">
                <a16:creationId xmlns:a16="http://schemas.microsoft.com/office/drawing/2014/main" id="{665F846C-2ED2-5B23-8123-209DCCE2C02B}"/>
              </a:ext>
            </a:extLst>
          </p:cNvPr>
          <p:cNvSpPr>
            <a:spLocks noGrp="1"/>
          </p:cNvSpPr>
          <p:nvPr>
            <p:ph type="title"/>
          </p:nvPr>
        </p:nvSpPr>
        <p:spPr/>
        <p:txBody>
          <a:bodyPr/>
          <a:lstStyle/>
          <a:p>
            <a:r>
              <a:rPr lang="ja-JP" altLang="en-US" dirty="0"/>
              <a:t>フォルダ管理</a:t>
            </a:r>
            <a:r>
              <a:rPr kumimoji="1" lang="ja-JP" altLang="en-US" dirty="0"/>
              <a:t>機能の利用方法</a:t>
            </a:r>
          </a:p>
        </p:txBody>
      </p:sp>
      <p:sp>
        <p:nvSpPr>
          <p:cNvPr id="5" name="フッター プレースホルダー 4">
            <a:extLst>
              <a:ext uri="{FF2B5EF4-FFF2-40B4-BE49-F238E27FC236}">
                <a16:creationId xmlns:a16="http://schemas.microsoft.com/office/drawing/2014/main" id="{B1253ABC-5F18-0B80-4981-B2D19546E4CA}"/>
              </a:ext>
            </a:extLst>
          </p:cNvPr>
          <p:cNvSpPr>
            <a:spLocks noGrp="1"/>
          </p:cNvSpPr>
          <p:nvPr>
            <p:ph type="ftr" sz="quarter" idx="11"/>
          </p:nvPr>
        </p:nvSpPr>
        <p:spPr/>
        <p:txBody>
          <a:bodyPr/>
          <a:lstStyle/>
          <a:p>
            <a:endParaRPr lang="ja-JP" altLang="en-US">
              <a:solidFill>
                <a:schemeClr val="tx2"/>
              </a:solidFill>
            </a:endParaRPr>
          </a:p>
        </p:txBody>
      </p:sp>
      <p:sp>
        <p:nvSpPr>
          <p:cNvPr id="4" name="テキスト プレースホルダー 3">
            <a:extLst>
              <a:ext uri="{FF2B5EF4-FFF2-40B4-BE49-F238E27FC236}">
                <a16:creationId xmlns:a16="http://schemas.microsoft.com/office/drawing/2014/main" id="{A61796D1-EB6C-280D-A326-E47A08367967}"/>
              </a:ext>
            </a:extLst>
          </p:cNvPr>
          <p:cNvSpPr>
            <a:spLocks noGrp="1"/>
          </p:cNvSpPr>
          <p:nvPr>
            <p:ph type="body" sz="quarter" idx="13"/>
          </p:nvPr>
        </p:nvSpPr>
        <p:spPr/>
        <p:txBody>
          <a:bodyPr/>
          <a:lstStyle/>
          <a:p>
            <a:r>
              <a:rPr lang="ja-JP" altLang="en-US" dirty="0"/>
              <a:t>前スライドで述べたチャット履歴をフォルダ管理する</a:t>
            </a:r>
            <a:r>
              <a:rPr lang="en-US" altLang="ja-JP" dirty="0"/>
              <a:t>5</a:t>
            </a:r>
            <a:r>
              <a:rPr lang="ja-JP" altLang="en-US" dirty="0"/>
              <a:t>つの機能について、それぞれの利用イメージを掲載する。</a:t>
            </a:r>
            <a:endParaRPr kumimoji="1" lang="ja-JP" altLang="en-US" dirty="0"/>
          </a:p>
        </p:txBody>
      </p:sp>
      <p:sp>
        <p:nvSpPr>
          <p:cNvPr id="7" name="テキスト ボックス 6">
            <a:extLst>
              <a:ext uri="{FF2B5EF4-FFF2-40B4-BE49-F238E27FC236}">
                <a16:creationId xmlns:a16="http://schemas.microsoft.com/office/drawing/2014/main" id="{41B1FA68-4A03-45EB-13B0-174DB1FDC580}"/>
              </a:ext>
            </a:extLst>
          </p:cNvPr>
          <p:cNvSpPr txBox="1"/>
          <p:nvPr/>
        </p:nvSpPr>
        <p:spPr>
          <a:xfrm>
            <a:off x="107950" y="1831188"/>
            <a:ext cx="1652119" cy="523220"/>
          </a:xfrm>
          <a:prstGeom prst="rect">
            <a:avLst/>
          </a:prstGeom>
          <a:noFill/>
        </p:spPr>
        <p:txBody>
          <a:bodyPr wrap="square">
            <a:spAutoFit/>
          </a:bodyPr>
          <a:lstStyle/>
          <a:p>
            <a:pPr algn="ctr"/>
            <a:r>
              <a:rPr lang="ja-JP" altLang="en-US" sz="1400" b="1" dirty="0">
                <a:solidFill>
                  <a:schemeClr val="tx2"/>
                </a:solidFill>
              </a:rPr>
              <a:t>ドラッグ</a:t>
            </a:r>
            <a:r>
              <a:rPr lang="en-US" altLang="ja-JP" sz="1400" b="1" dirty="0">
                <a:solidFill>
                  <a:schemeClr val="tx2"/>
                </a:solidFill>
              </a:rPr>
              <a:t>&amp;</a:t>
            </a:r>
            <a:r>
              <a:rPr lang="ja-JP" altLang="en-US" sz="1400" b="1" dirty="0">
                <a:solidFill>
                  <a:schemeClr val="tx2"/>
                </a:solidFill>
              </a:rPr>
              <a:t>ドロップ</a:t>
            </a:r>
            <a:endParaRPr lang="en-US" altLang="ja-JP" sz="1400" b="1" dirty="0">
              <a:solidFill>
                <a:schemeClr val="tx2"/>
              </a:solidFill>
            </a:endParaRPr>
          </a:p>
          <a:p>
            <a:pPr algn="ctr"/>
            <a:r>
              <a:rPr lang="ja-JP" altLang="en-US" sz="1400" b="1" dirty="0">
                <a:solidFill>
                  <a:schemeClr val="tx2"/>
                </a:solidFill>
              </a:rPr>
              <a:t>によるフォルダ管理</a:t>
            </a:r>
          </a:p>
        </p:txBody>
      </p:sp>
      <p:sp>
        <p:nvSpPr>
          <p:cNvPr id="8" name="テキスト ボックス 7">
            <a:extLst>
              <a:ext uri="{FF2B5EF4-FFF2-40B4-BE49-F238E27FC236}">
                <a16:creationId xmlns:a16="http://schemas.microsoft.com/office/drawing/2014/main" id="{11C8E153-0110-FB92-CED1-F435EF92B8BB}"/>
              </a:ext>
            </a:extLst>
          </p:cNvPr>
          <p:cNvSpPr txBox="1"/>
          <p:nvPr/>
        </p:nvSpPr>
        <p:spPr>
          <a:xfrm>
            <a:off x="1926945" y="1938910"/>
            <a:ext cx="1652119" cy="307777"/>
          </a:xfrm>
          <a:prstGeom prst="rect">
            <a:avLst/>
          </a:prstGeom>
          <a:noFill/>
        </p:spPr>
        <p:txBody>
          <a:bodyPr wrap="square">
            <a:spAutoFit/>
          </a:bodyPr>
          <a:lstStyle/>
          <a:p>
            <a:pPr algn="ctr"/>
            <a:r>
              <a:rPr lang="ja-JP" altLang="en-US" sz="1400" b="1" dirty="0">
                <a:solidFill>
                  <a:schemeClr val="tx2"/>
                </a:solidFill>
              </a:rPr>
              <a:t>タグシステム</a:t>
            </a:r>
          </a:p>
        </p:txBody>
      </p:sp>
      <p:sp>
        <p:nvSpPr>
          <p:cNvPr id="9" name="テキスト ボックス 8">
            <a:extLst>
              <a:ext uri="{FF2B5EF4-FFF2-40B4-BE49-F238E27FC236}">
                <a16:creationId xmlns:a16="http://schemas.microsoft.com/office/drawing/2014/main" id="{57C78924-9D59-789E-D7E3-40F50D361622}"/>
              </a:ext>
            </a:extLst>
          </p:cNvPr>
          <p:cNvSpPr txBox="1"/>
          <p:nvPr/>
        </p:nvSpPr>
        <p:spPr>
          <a:xfrm>
            <a:off x="3745940" y="1938910"/>
            <a:ext cx="1652119" cy="307777"/>
          </a:xfrm>
          <a:prstGeom prst="rect">
            <a:avLst/>
          </a:prstGeom>
          <a:noFill/>
        </p:spPr>
        <p:txBody>
          <a:bodyPr wrap="square">
            <a:spAutoFit/>
          </a:bodyPr>
          <a:lstStyle/>
          <a:p>
            <a:pPr algn="ctr"/>
            <a:r>
              <a:rPr lang="ja-JP" altLang="en-US" sz="1400" b="1" dirty="0">
                <a:solidFill>
                  <a:schemeClr val="tx2"/>
                </a:solidFill>
              </a:rPr>
              <a:t>お気に入り登録</a:t>
            </a:r>
          </a:p>
        </p:txBody>
      </p:sp>
      <p:sp>
        <p:nvSpPr>
          <p:cNvPr id="10" name="テキスト ボックス 9">
            <a:extLst>
              <a:ext uri="{FF2B5EF4-FFF2-40B4-BE49-F238E27FC236}">
                <a16:creationId xmlns:a16="http://schemas.microsoft.com/office/drawing/2014/main" id="{0DD67676-900F-2EE4-B48E-1D2C80366F4B}"/>
              </a:ext>
            </a:extLst>
          </p:cNvPr>
          <p:cNvSpPr txBox="1"/>
          <p:nvPr/>
        </p:nvSpPr>
        <p:spPr>
          <a:xfrm>
            <a:off x="5564935" y="1938910"/>
            <a:ext cx="1652119" cy="307777"/>
          </a:xfrm>
          <a:prstGeom prst="rect">
            <a:avLst/>
          </a:prstGeom>
          <a:noFill/>
        </p:spPr>
        <p:txBody>
          <a:bodyPr wrap="square">
            <a:spAutoFit/>
          </a:bodyPr>
          <a:lstStyle/>
          <a:p>
            <a:pPr algn="ctr"/>
            <a:r>
              <a:rPr lang="ja-JP" altLang="en-US" sz="1400" b="1" dirty="0">
                <a:solidFill>
                  <a:schemeClr val="tx2"/>
                </a:solidFill>
              </a:rPr>
              <a:t>検索</a:t>
            </a:r>
          </a:p>
        </p:txBody>
      </p:sp>
      <p:sp>
        <p:nvSpPr>
          <p:cNvPr id="11" name="テキスト ボックス 10">
            <a:extLst>
              <a:ext uri="{FF2B5EF4-FFF2-40B4-BE49-F238E27FC236}">
                <a16:creationId xmlns:a16="http://schemas.microsoft.com/office/drawing/2014/main" id="{7C69817A-8854-5716-456D-C601ADE679A2}"/>
              </a:ext>
            </a:extLst>
          </p:cNvPr>
          <p:cNvSpPr txBox="1"/>
          <p:nvPr/>
        </p:nvSpPr>
        <p:spPr>
          <a:xfrm>
            <a:off x="7383930" y="1938910"/>
            <a:ext cx="1652120" cy="307777"/>
          </a:xfrm>
          <a:prstGeom prst="rect">
            <a:avLst/>
          </a:prstGeom>
          <a:noFill/>
        </p:spPr>
        <p:txBody>
          <a:bodyPr wrap="square">
            <a:spAutoFit/>
          </a:bodyPr>
          <a:lstStyle/>
          <a:p>
            <a:pPr algn="ctr"/>
            <a:r>
              <a:rPr lang="ja-JP" altLang="en-US" sz="1400" b="1" dirty="0">
                <a:solidFill>
                  <a:schemeClr val="tx2"/>
                </a:solidFill>
              </a:rPr>
              <a:t>タイムライン</a:t>
            </a:r>
          </a:p>
        </p:txBody>
      </p:sp>
      <p:pic>
        <p:nvPicPr>
          <p:cNvPr id="13" name="図 12" descr="携帯電話の画面のスクリーンショット&#10;&#10;AI 生成コンテンツは誤りを含む可能性があります。">
            <a:extLst>
              <a:ext uri="{FF2B5EF4-FFF2-40B4-BE49-F238E27FC236}">
                <a16:creationId xmlns:a16="http://schemas.microsoft.com/office/drawing/2014/main" id="{9E8CE232-51B6-19C7-1244-6AD38865A28F}"/>
              </a:ext>
            </a:extLst>
          </p:cNvPr>
          <p:cNvPicPr>
            <a:picLocks noChangeAspect="1"/>
          </p:cNvPicPr>
          <p:nvPr/>
        </p:nvPicPr>
        <p:blipFill>
          <a:blip r:embed="rId2"/>
          <a:stretch>
            <a:fillRect/>
          </a:stretch>
        </p:blipFill>
        <p:spPr>
          <a:xfrm>
            <a:off x="65515" y="2509936"/>
            <a:ext cx="1736988" cy="2985992"/>
          </a:xfrm>
          <a:prstGeom prst="rect">
            <a:avLst/>
          </a:prstGeom>
        </p:spPr>
      </p:pic>
      <p:pic>
        <p:nvPicPr>
          <p:cNvPr id="15" name="図 14" descr="グラフィカル ユーザー インターフェイス, アプリケーション&#10;&#10;AI 生成コンテンツは誤りを含む可能性があります。">
            <a:extLst>
              <a:ext uri="{FF2B5EF4-FFF2-40B4-BE49-F238E27FC236}">
                <a16:creationId xmlns:a16="http://schemas.microsoft.com/office/drawing/2014/main" id="{D7BF895C-BB32-CA52-D21F-7247B5F7477A}"/>
              </a:ext>
            </a:extLst>
          </p:cNvPr>
          <p:cNvPicPr>
            <a:picLocks noChangeAspect="1"/>
          </p:cNvPicPr>
          <p:nvPr/>
        </p:nvPicPr>
        <p:blipFill>
          <a:blip r:embed="rId3"/>
          <a:stretch>
            <a:fillRect/>
          </a:stretch>
        </p:blipFill>
        <p:spPr>
          <a:xfrm>
            <a:off x="1890243" y="2509936"/>
            <a:ext cx="1725521" cy="2252922"/>
          </a:xfrm>
          <a:prstGeom prst="rect">
            <a:avLst/>
          </a:prstGeom>
        </p:spPr>
      </p:pic>
      <p:pic>
        <p:nvPicPr>
          <p:cNvPr id="17" name="図 16" descr="グラフィカル ユーザー インターフェイス, アプリケーション&#10;&#10;AI 生成コンテンツは誤りを含む可能性があります。">
            <a:extLst>
              <a:ext uri="{FF2B5EF4-FFF2-40B4-BE49-F238E27FC236}">
                <a16:creationId xmlns:a16="http://schemas.microsoft.com/office/drawing/2014/main" id="{A2A224D2-EB00-9EC2-B8E0-529B07BCFA76}"/>
              </a:ext>
            </a:extLst>
          </p:cNvPr>
          <p:cNvPicPr>
            <a:picLocks noChangeAspect="1"/>
          </p:cNvPicPr>
          <p:nvPr/>
        </p:nvPicPr>
        <p:blipFill>
          <a:blip r:embed="rId4"/>
          <a:srcRect b="8965"/>
          <a:stretch>
            <a:fillRect/>
          </a:stretch>
        </p:blipFill>
        <p:spPr>
          <a:xfrm>
            <a:off x="3703504" y="2509936"/>
            <a:ext cx="1736988" cy="2252922"/>
          </a:xfrm>
          <a:prstGeom prst="rect">
            <a:avLst/>
          </a:prstGeom>
        </p:spPr>
      </p:pic>
      <p:pic>
        <p:nvPicPr>
          <p:cNvPr id="21" name="図 20"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FEEC31E7-72D1-A4AD-C35C-9288CAA6EDC5}"/>
              </a:ext>
            </a:extLst>
          </p:cNvPr>
          <p:cNvPicPr>
            <a:picLocks noChangeAspect="1"/>
          </p:cNvPicPr>
          <p:nvPr/>
        </p:nvPicPr>
        <p:blipFill>
          <a:blip r:embed="rId5"/>
          <a:srcRect b="1723"/>
          <a:stretch>
            <a:fillRect/>
          </a:stretch>
        </p:blipFill>
        <p:spPr>
          <a:xfrm>
            <a:off x="7344473" y="2509936"/>
            <a:ext cx="1734012" cy="2252922"/>
          </a:xfrm>
          <a:prstGeom prst="rect">
            <a:avLst/>
          </a:prstGeom>
        </p:spPr>
      </p:pic>
      <p:pic>
        <p:nvPicPr>
          <p:cNvPr id="23" name="図 22" descr="グラフィカル ユーザー インターフェイス, アプリケーション&#10;&#10;AI 生成コンテンツは誤りを含む可能性があります。">
            <a:extLst>
              <a:ext uri="{FF2B5EF4-FFF2-40B4-BE49-F238E27FC236}">
                <a16:creationId xmlns:a16="http://schemas.microsoft.com/office/drawing/2014/main" id="{9EF7DDBC-F8A4-4056-3B97-90BA6FE177E1}"/>
              </a:ext>
            </a:extLst>
          </p:cNvPr>
          <p:cNvPicPr>
            <a:picLocks noChangeAspect="1"/>
          </p:cNvPicPr>
          <p:nvPr/>
        </p:nvPicPr>
        <p:blipFill>
          <a:blip r:embed="rId6"/>
          <a:srcRect b="26077"/>
          <a:stretch>
            <a:fillRect/>
          </a:stretch>
        </p:blipFill>
        <p:spPr>
          <a:xfrm>
            <a:off x="5528232" y="2509936"/>
            <a:ext cx="1734011" cy="2252922"/>
          </a:xfrm>
          <a:prstGeom prst="rect">
            <a:avLst/>
          </a:prstGeom>
        </p:spPr>
      </p:pic>
    </p:spTree>
    <p:extLst>
      <p:ext uri="{BB962C8B-B14F-4D97-AF65-F5344CB8AC3E}">
        <p14:creationId xmlns:p14="http://schemas.microsoft.com/office/powerpoint/2010/main" val="2522325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FB297-963F-E974-1C0B-19279A23CE9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480931-8C24-898B-8ABA-F107C93B36F8}"/>
              </a:ext>
            </a:extLst>
          </p:cNvPr>
          <p:cNvSpPr>
            <a:spLocks noGrp="1"/>
          </p:cNvSpPr>
          <p:nvPr>
            <p:ph type="title"/>
          </p:nvPr>
        </p:nvSpPr>
        <p:spPr/>
        <p:txBody>
          <a:bodyPr/>
          <a:lstStyle/>
          <a:p>
            <a:r>
              <a:rPr kumimoji="1" lang="en-US" altLang="ja-JP" dirty="0"/>
              <a:t>Google AI Studio</a:t>
            </a:r>
            <a:r>
              <a:rPr kumimoji="1" lang="ja-JP" altLang="en-US" dirty="0"/>
              <a:t>の利用方法動画</a:t>
            </a:r>
          </a:p>
        </p:txBody>
      </p:sp>
      <p:sp>
        <p:nvSpPr>
          <p:cNvPr id="3" name="コンテンツ プレースホルダー 2">
            <a:extLst>
              <a:ext uri="{FF2B5EF4-FFF2-40B4-BE49-F238E27FC236}">
                <a16:creationId xmlns:a16="http://schemas.microsoft.com/office/drawing/2014/main" id="{4571D5FD-2752-E63E-335C-A06CB3D13CDD}"/>
              </a:ext>
            </a:extLst>
          </p:cNvPr>
          <p:cNvSpPr>
            <a:spLocks noGrp="1"/>
          </p:cNvSpPr>
          <p:nvPr>
            <p:ph idx="1"/>
          </p:nvPr>
        </p:nvSpPr>
        <p:spPr/>
        <p:txBody>
          <a:bodyPr/>
          <a:lstStyle/>
          <a:p>
            <a:pPr marL="0" indent="0">
              <a:buNone/>
            </a:pPr>
            <a:r>
              <a:rPr lang="ja-JP" altLang="en-US" sz="2000" dirty="0"/>
              <a:t>動画の流れ</a:t>
            </a:r>
            <a:endParaRPr lang="en-US" altLang="ja-JP" sz="2000" dirty="0"/>
          </a:p>
          <a:p>
            <a:pPr marL="342900" indent="-342900">
              <a:buFont typeface="+mj-lt"/>
              <a:buAutoNum type="arabicPeriod"/>
            </a:pPr>
            <a:r>
              <a:rPr lang="en-US" altLang="ja-JP" dirty="0"/>
              <a:t>Better Sidebar</a:t>
            </a:r>
            <a:r>
              <a:rPr lang="ja-JP" altLang="en-US" dirty="0"/>
              <a:t>を</a:t>
            </a:r>
            <a:r>
              <a:rPr lang="en-US" altLang="ja-JP" dirty="0"/>
              <a:t>Chrome</a:t>
            </a:r>
            <a:r>
              <a:rPr lang="ja-JP" altLang="en-US" dirty="0"/>
              <a:t>にインストール</a:t>
            </a:r>
            <a:endParaRPr lang="en-US" altLang="ja-JP" dirty="0"/>
          </a:p>
          <a:p>
            <a:pPr marL="342900" indent="-342900">
              <a:buFont typeface="+mj-lt"/>
              <a:buAutoNum type="arabicPeriod"/>
            </a:pPr>
            <a:r>
              <a:rPr lang="en-US" altLang="ja-JP" dirty="0"/>
              <a:t>Google AI Studio</a:t>
            </a:r>
            <a:r>
              <a:rPr lang="ja-JP" altLang="en-US" dirty="0"/>
              <a:t>にアクセス</a:t>
            </a:r>
            <a:endParaRPr lang="en-US" altLang="ja-JP" dirty="0"/>
          </a:p>
          <a:p>
            <a:pPr marL="342900" indent="-342900">
              <a:buFont typeface="+mj-lt"/>
              <a:buAutoNum type="arabicPeriod"/>
            </a:pPr>
            <a:r>
              <a:rPr lang="ja-JP" altLang="en-US" dirty="0"/>
              <a:t>フォルダを作成</a:t>
            </a:r>
            <a:endParaRPr lang="en-US" altLang="ja-JP" dirty="0"/>
          </a:p>
          <a:p>
            <a:pPr marL="342900" indent="-342900">
              <a:buFont typeface="+mj-lt"/>
              <a:buAutoNum type="arabicPeriod"/>
            </a:pPr>
            <a:r>
              <a:rPr lang="ja-JP" altLang="en-US" dirty="0"/>
              <a:t>チャットを開始（</a:t>
            </a:r>
            <a:r>
              <a:rPr lang="en-US" altLang="ja-JP" dirty="0"/>
              <a:t>Gemini 3 Flash</a:t>
            </a:r>
            <a:r>
              <a:rPr lang="ja-JP" altLang="en-US" dirty="0"/>
              <a:t>を利用）</a:t>
            </a:r>
            <a:endParaRPr lang="en-US" altLang="ja-JP" dirty="0"/>
          </a:p>
          <a:p>
            <a:pPr marL="342900" indent="-342900">
              <a:buFont typeface="+mj-lt"/>
              <a:buAutoNum type="arabicPeriod"/>
            </a:pPr>
            <a:r>
              <a:rPr lang="ja-JP" altLang="en-US" dirty="0"/>
              <a:t>タグの新規作成、チャットとの紐づけ</a:t>
            </a:r>
            <a:endParaRPr lang="en-US" altLang="ja-JP" dirty="0"/>
          </a:p>
          <a:p>
            <a:pPr marL="342900" indent="-342900">
              <a:buFont typeface="+mj-lt"/>
              <a:buAutoNum type="arabicPeriod"/>
            </a:pPr>
            <a:r>
              <a:rPr lang="ja-JP" altLang="en-US" dirty="0"/>
              <a:t>従来の</a:t>
            </a:r>
            <a:r>
              <a:rPr lang="en-US" altLang="ja-JP" dirty="0"/>
              <a:t>Google AI Studio</a:t>
            </a:r>
            <a:r>
              <a:rPr lang="ja-JP" altLang="en-US" dirty="0"/>
              <a:t>の</a:t>
            </a:r>
            <a:r>
              <a:rPr lang="en-US" altLang="ja-JP" dirty="0"/>
              <a:t>UI</a:t>
            </a:r>
            <a:r>
              <a:rPr lang="ja-JP" altLang="en-US" dirty="0"/>
              <a:t>に変更</a:t>
            </a:r>
            <a:endParaRPr lang="en-US" altLang="ja-JP" dirty="0"/>
          </a:p>
          <a:p>
            <a:pPr marL="342900" indent="-342900">
              <a:buFont typeface="+mj-lt"/>
              <a:buAutoNum type="arabicPeriod"/>
            </a:pPr>
            <a:r>
              <a:rPr lang="en-US" altLang="ja-JP" dirty="0"/>
              <a:t>Better Sidebar</a:t>
            </a:r>
            <a:r>
              <a:rPr lang="ja-JP" altLang="en-US" dirty="0"/>
              <a:t>の</a:t>
            </a:r>
            <a:r>
              <a:rPr lang="en-US" altLang="ja-JP" dirty="0"/>
              <a:t>UI</a:t>
            </a:r>
            <a:r>
              <a:rPr lang="ja-JP" altLang="en-US" dirty="0"/>
              <a:t>に変更</a:t>
            </a:r>
            <a:endParaRPr lang="en-US" altLang="ja-JP" dirty="0"/>
          </a:p>
          <a:p>
            <a:pPr marL="342900" indent="-342900">
              <a:buFont typeface="+mj-lt"/>
              <a:buAutoNum type="arabicPeriod"/>
            </a:pPr>
            <a:endParaRPr lang="en-US" altLang="ja-JP" dirty="0"/>
          </a:p>
          <a:p>
            <a:endParaRPr kumimoji="1" lang="en-US" altLang="ja-JP" dirty="0"/>
          </a:p>
          <a:p>
            <a:endParaRPr kumimoji="1" lang="ja-JP" altLang="en-US" dirty="0"/>
          </a:p>
        </p:txBody>
      </p:sp>
      <p:sp>
        <p:nvSpPr>
          <p:cNvPr id="5" name="フッター プレースホルダー 4">
            <a:extLst>
              <a:ext uri="{FF2B5EF4-FFF2-40B4-BE49-F238E27FC236}">
                <a16:creationId xmlns:a16="http://schemas.microsoft.com/office/drawing/2014/main" id="{1FFE6217-76BD-FB24-E2DD-5B27FA0E1B00}"/>
              </a:ext>
            </a:extLst>
          </p:cNvPr>
          <p:cNvSpPr>
            <a:spLocks noGrp="1"/>
          </p:cNvSpPr>
          <p:nvPr>
            <p:ph type="ftr" sz="quarter" idx="11"/>
          </p:nvPr>
        </p:nvSpPr>
        <p:spPr/>
        <p:txBody>
          <a:bodyPr/>
          <a:lstStyle/>
          <a:p>
            <a:endParaRPr lang="ja-JP" altLang="en-US">
              <a:solidFill>
                <a:schemeClr val="tx2"/>
              </a:solidFill>
            </a:endParaRPr>
          </a:p>
        </p:txBody>
      </p:sp>
      <p:sp>
        <p:nvSpPr>
          <p:cNvPr id="4" name="テキスト プレースホルダー 3">
            <a:extLst>
              <a:ext uri="{FF2B5EF4-FFF2-40B4-BE49-F238E27FC236}">
                <a16:creationId xmlns:a16="http://schemas.microsoft.com/office/drawing/2014/main" id="{DFA728F9-29CB-38A5-1CEB-AE3BD0248B83}"/>
              </a:ext>
            </a:extLst>
          </p:cNvPr>
          <p:cNvSpPr>
            <a:spLocks noGrp="1"/>
          </p:cNvSpPr>
          <p:nvPr>
            <p:ph type="body" sz="quarter" idx="13"/>
          </p:nvPr>
        </p:nvSpPr>
        <p:spPr/>
        <p:txBody>
          <a:bodyPr/>
          <a:lstStyle/>
          <a:p>
            <a:r>
              <a:rPr lang="en-US" altLang="ja-JP" dirty="0"/>
              <a:t>Google AI Studio</a:t>
            </a:r>
            <a:r>
              <a:rPr lang="ja-JP" altLang="en-US" dirty="0"/>
              <a:t>の立ち上げから</a:t>
            </a:r>
            <a:r>
              <a:rPr lang="en-US" altLang="ja-JP" dirty="0"/>
              <a:t>Chrome</a:t>
            </a:r>
            <a:r>
              <a:rPr lang="ja-JP" altLang="en-US" dirty="0"/>
              <a:t>拡張機能導入、チャット履歴のグルーピング機能及びタグ機能の利用方法までを示す。</a:t>
            </a:r>
            <a:endParaRPr kumimoji="1" lang="ja-JP" altLang="en-US" dirty="0"/>
          </a:p>
        </p:txBody>
      </p:sp>
      <p:pic>
        <p:nvPicPr>
          <p:cNvPr id="6" name="Google AI Studioの使い方動画">
            <a:hlinkClick r:id="" action="ppaction://media"/>
            <a:extLst>
              <a:ext uri="{FF2B5EF4-FFF2-40B4-BE49-F238E27FC236}">
                <a16:creationId xmlns:a16="http://schemas.microsoft.com/office/drawing/2014/main" id="{A60B5C82-8015-E23F-1F3A-E4CEAC1E54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62692" y="1628774"/>
            <a:ext cx="5273358" cy="4213225"/>
          </a:xfrm>
          <a:prstGeom prst="rect">
            <a:avLst/>
          </a:prstGeom>
          <a:ln>
            <a:solidFill>
              <a:schemeClr val="bg2">
                <a:lumMod val="50000"/>
              </a:schemeClr>
            </a:solidFill>
          </a:ln>
        </p:spPr>
      </p:pic>
    </p:spTree>
    <p:extLst>
      <p:ext uri="{BB962C8B-B14F-4D97-AF65-F5344CB8AC3E}">
        <p14:creationId xmlns:p14="http://schemas.microsoft.com/office/powerpoint/2010/main" val="128489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パワポの大原則">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75000"/>
          </a:schemeClr>
        </a:solidFill>
        <a:ln>
          <a:solidFill>
            <a:schemeClr val="bg2">
              <a:lumMod val="75000"/>
            </a:schemeClr>
          </a:solidFill>
        </a:ln>
      </a:spPr>
      <a:bodyPr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ln w="28575">
          <a:solidFill>
            <a:schemeClr val="bg2">
              <a:lumMod val="75000"/>
            </a:schemeClr>
          </a:solidFill>
          <a:tailEnd type="triangle"/>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1400" dirty="0"/>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1904</TotalTime>
  <Words>1116</Words>
  <Application>Microsoft Office PowerPoint</Application>
  <PresentationFormat>画面に合わせる (4:3)</PresentationFormat>
  <Paragraphs>105</Paragraphs>
  <Slides>8</Slides>
  <Notes>0</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Meiryo UI</vt:lpstr>
      <vt:lpstr>游ゴシック</vt:lpstr>
      <vt:lpstr>Arial</vt:lpstr>
      <vt:lpstr>Office テーマ</vt:lpstr>
      <vt:lpstr>阿部さん向け説明資料  チャット履歴のグルーピング機能を Geminiで利用する方法</vt:lpstr>
      <vt:lpstr>サマリ&amp;アウトライン</vt:lpstr>
      <vt:lpstr>利用可能になるフォルダ管理機能のイメージ</vt:lpstr>
      <vt:lpstr>Google AI Studioとは</vt:lpstr>
      <vt:lpstr>Google AI Studioでのチャット画面の利用方法</vt:lpstr>
      <vt:lpstr>Better Sidebar for Google AI Studioとは</vt:lpstr>
      <vt:lpstr>フォルダ管理機能の利用方法</vt:lpstr>
      <vt:lpstr>Google AI Studioの利用方法動画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ishowaseda</dc:creator>
  <cp:lastModifiedBy>ishowaseda</cp:lastModifiedBy>
  <cp:revision>91</cp:revision>
  <dcterms:created xsi:type="dcterms:W3CDTF">2026-01-21T09:05:24Z</dcterms:created>
  <dcterms:modified xsi:type="dcterms:W3CDTF">2026-01-23T01:02:06Z</dcterms:modified>
</cp:coreProperties>
</file>